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315" r:id="rId5"/>
    <p:sldId id="318" r:id="rId6"/>
    <p:sldId id="320" r:id="rId7"/>
    <p:sldId id="321" r:id="rId8"/>
    <p:sldId id="323" r:id="rId9"/>
    <p:sldId id="322" r:id="rId10"/>
    <p:sldId id="325" r:id="rId11"/>
    <p:sldId id="326" r:id="rId12"/>
    <p:sldId id="327" r:id="rId13"/>
    <p:sldId id="329" r:id="rId14"/>
    <p:sldId id="334" r:id="rId15"/>
    <p:sldId id="362" r:id="rId16"/>
    <p:sldId id="332" r:id="rId17"/>
    <p:sldId id="339" r:id="rId18"/>
    <p:sldId id="341" r:id="rId19"/>
    <p:sldId id="343" r:id="rId20"/>
    <p:sldId id="351" r:id="rId21"/>
    <p:sldId id="338" r:id="rId22"/>
    <p:sldId id="349" r:id="rId23"/>
    <p:sldId id="350" r:id="rId24"/>
    <p:sldId id="352" r:id="rId25"/>
    <p:sldId id="357" r:id="rId26"/>
    <p:sldId id="358" r:id="rId27"/>
    <p:sldId id="361" r:id="rId28"/>
    <p:sldId id="348" r:id="rId29"/>
    <p:sldId id="33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it Arora" initials="HA" lastIdx="14" clrIdx="0">
    <p:extLst>
      <p:ext uri="{19B8F6BF-5375-455C-9EA6-DF929625EA0E}">
        <p15:presenceInfo xmlns:p15="http://schemas.microsoft.com/office/powerpoint/2012/main" userId="Harshit Arora" providerId="None"/>
      </p:ext>
    </p:extLst>
  </p:cmAuthor>
  <p:cmAuthor id="2" name="Yu, Sean" initials="YS" lastIdx="2" clrIdx="1">
    <p:extLst>
      <p:ext uri="{19B8F6BF-5375-455C-9EA6-DF929625EA0E}">
        <p15:presenceInfo xmlns:p15="http://schemas.microsoft.com/office/powerpoint/2012/main" userId="S::hyu238@emory.edu::6ffcaa6c-8f7a-4f06-a59b-9b4c418266f8" providerId="AD"/>
      </p:ext>
    </p:extLst>
  </p:cmAuthor>
  <p:cmAuthor id="3" name="Steinberg, Halle" initials="SH" lastIdx="4" clrIdx="2">
    <p:extLst>
      <p:ext uri="{19B8F6BF-5375-455C-9EA6-DF929625EA0E}">
        <p15:presenceInfo xmlns:p15="http://schemas.microsoft.com/office/powerpoint/2012/main" userId="S::hstein5@emory.edu::4cf22be1-a607-4fc9-b794-cada276a4d1a" providerId="AD"/>
      </p:ext>
    </p:extLst>
  </p:cmAuthor>
  <p:cmAuthor id="4" name="He, Patrick" initials="HP" lastIdx="1" clrIdx="3">
    <p:extLst>
      <p:ext uri="{19B8F6BF-5375-455C-9EA6-DF929625EA0E}">
        <p15:presenceInfo xmlns:p15="http://schemas.microsoft.com/office/powerpoint/2012/main" userId="S::xhe87@emory.edu::a22b8505-9a55-4b9a-8d35-d8dc923c703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8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E49A1C-A5B9-1DC3-3314-5F69BD4EA6E7}" v="2" dt="2020-02-16T21:37:04.642"/>
    <p1510:client id="{13F5219D-DD14-8CC1-4EBC-F1E2F6EAF94B}" v="14" dt="2020-02-16T21:59:01.655"/>
    <p1510:client id="{3401FB72-7F5F-015B-79EA-9DA024AEA3CC}" v="976" dt="2020-02-16T23:04:33.032"/>
    <p1510:client id="{467D368A-7D63-709A-B30C-49D919A57A9C}" v="530" dt="2020-02-17T01:15:37.507"/>
    <p1510:client id="{4B0B82FE-5E25-E1B2-01B7-D8592766687B}" v="9" dt="2020-02-17T00:35:01.411"/>
    <p1510:client id="{5B1187BE-46A3-CA14-BC56-C3CE1FB46E82}" v="200" dt="2020-02-16T16:20:16.678"/>
    <p1510:client id="{5C8277C4-F6E4-4C55-7769-47DD19BEE6BB}" v="2587" dt="2020-02-16T18:51:42.817"/>
    <p1510:client id="{67C9D6BE-35A5-FD07-1795-70E88F40EB38}" v="375" dt="2020-02-16T18:56:56.448"/>
    <p1510:client id="{88267B9E-CB8F-13B4-7023-66BCA6A882E6}" v="373" dt="2020-02-17T00:49:56.048"/>
    <p1510:client id="{8C94D1F5-E981-425E-AB08-4F3D25B869F7}" v="8457" vWet="8458" dt="2020-02-17T00:59:18.954"/>
    <p1510:client id="{926FAA32-CFE3-1212-61B3-09D3770FD5FC}" v="1367" dt="2020-02-17T00:33:45.266"/>
    <p1510:client id="{98DE95DD-4B83-B610-0B0C-228A8DD3FCA4}" v="26" dt="2020-02-17T01:21:57.418"/>
    <p1510:client id="{B4C79424-7576-F433-CCB4-DE2F63798887}" v="73" dt="2020-02-17T01:11:45.827"/>
    <p1510:client id="{DB19378E-5627-9F7F-F0F7-5648E06A2B23}" v="26" dt="2020-02-16T21:33:27.3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75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46D797-EDBC-4934-9CAD-604D483C438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F1A52AC-CC7B-455B-A5A0-D37DA9C35515}">
      <dgm:prSet phldrT="[Text]" phldr="0"/>
      <dgm:spPr/>
      <dgm:t>
        <a:bodyPr/>
        <a:lstStyle/>
        <a:p>
          <a:r>
            <a:rPr lang="en-US" dirty="0" err="1">
              <a:latin typeface="Trebuchet MS"/>
            </a:rPr>
            <a:t>Advertiser_stats</a:t>
          </a:r>
          <a:endParaRPr lang="en-US" b="0" i="0" u="none" strike="noStrike" cap="none" baseline="0" noProof="0" dirty="0">
            <a:solidFill>
              <a:srgbClr val="010000"/>
            </a:solidFill>
            <a:latin typeface="Trebuchet MS"/>
          </a:endParaRPr>
        </a:p>
      </dgm:t>
    </dgm:pt>
    <dgm:pt modelId="{76C49A8D-36F7-47C0-8E3B-B0175455AE48}" type="parTrans" cxnId="{C27D6ECA-2CCD-4EDD-BC26-C86112F76AB6}">
      <dgm:prSet/>
      <dgm:spPr/>
      <dgm:t>
        <a:bodyPr/>
        <a:lstStyle/>
        <a:p>
          <a:endParaRPr lang="en-US"/>
        </a:p>
      </dgm:t>
    </dgm:pt>
    <dgm:pt modelId="{60CBF880-E095-4050-BB39-9F66F07FFC69}" type="sibTrans" cxnId="{C27D6ECA-2CCD-4EDD-BC26-C86112F76AB6}">
      <dgm:prSet/>
      <dgm:spPr/>
      <dgm:t>
        <a:bodyPr/>
        <a:lstStyle/>
        <a:p>
          <a:endParaRPr lang="en-US"/>
        </a:p>
      </dgm:t>
    </dgm:pt>
    <dgm:pt modelId="{1E842F3B-5E00-42F1-BF49-A8D625340552}">
      <dgm:prSet phldrT="[Text]" phldr="0"/>
      <dgm:spPr/>
      <dgm:t>
        <a:bodyPr/>
        <a:lstStyle/>
        <a:p>
          <a:pPr rtl="0"/>
          <a:r>
            <a:rPr lang="en" i="1">
              <a:latin typeface="Trebuchet MS"/>
            </a:rPr>
            <a:t>contains spending for each advertiser in various currencies</a:t>
          </a:r>
          <a:endParaRPr lang="en-US" dirty="0">
            <a:latin typeface="Trebuchet MS"/>
          </a:endParaRPr>
        </a:p>
      </dgm:t>
    </dgm:pt>
    <dgm:pt modelId="{05542F7B-E562-4968-8546-E43EC6CF9FC5}" type="parTrans" cxnId="{54E948FA-28B2-4821-AECB-A6AF173ED0E2}">
      <dgm:prSet/>
      <dgm:spPr/>
      <dgm:t>
        <a:bodyPr/>
        <a:lstStyle/>
        <a:p>
          <a:endParaRPr lang="en-US"/>
        </a:p>
      </dgm:t>
    </dgm:pt>
    <dgm:pt modelId="{F38FAE35-B5CE-4645-8D2B-A0397059F193}" type="sibTrans" cxnId="{54E948FA-28B2-4821-AECB-A6AF173ED0E2}">
      <dgm:prSet/>
      <dgm:spPr/>
      <dgm:t>
        <a:bodyPr/>
        <a:lstStyle/>
        <a:p>
          <a:endParaRPr lang="en-US"/>
        </a:p>
      </dgm:t>
    </dgm:pt>
    <dgm:pt modelId="{391A9035-ECB6-4FD4-B2DA-04E166C52023}">
      <dgm:prSet phldrT="[Text]" phldr="0"/>
      <dgm:spPr/>
      <dgm:t>
        <a:bodyPr/>
        <a:lstStyle/>
        <a:p>
          <a:r>
            <a:rPr lang="en-US" dirty="0">
              <a:latin typeface="Trebuchet MS"/>
            </a:rPr>
            <a:t>Advertiser_weekly_spend</a:t>
          </a:r>
        </a:p>
      </dgm:t>
    </dgm:pt>
    <dgm:pt modelId="{A29F33F6-74C5-4FF3-B1B2-F0D4893FC308}" type="parTrans" cxnId="{517B2C04-E3C5-4FAB-B973-697364D21A1E}">
      <dgm:prSet/>
      <dgm:spPr/>
      <dgm:t>
        <a:bodyPr/>
        <a:lstStyle/>
        <a:p>
          <a:endParaRPr lang="en-US"/>
        </a:p>
      </dgm:t>
    </dgm:pt>
    <dgm:pt modelId="{829E0C29-7A4B-4DB7-B415-BD6CCAF21BDB}" type="sibTrans" cxnId="{517B2C04-E3C5-4FAB-B973-697364D21A1E}">
      <dgm:prSet/>
      <dgm:spPr/>
      <dgm:t>
        <a:bodyPr/>
        <a:lstStyle/>
        <a:p>
          <a:endParaRPr lang="en-US"/>
        </a:p>
      </dgm:t>
    </dgm:pt>
    <dgm:pt modelId="{FE5DBB3D-AB47-4793-A9D3-15FFCCCF3B4E}">
      <dgm:prSet phldr="0"/>
      <dgm:spPr/>
      <dgm:t>
        <a:bodyPr/>
        <a:lstStyle/>
        <a:p>
          <a:pPr rtl="0"/>
          <a:r>
            <a:rPr lang="en" i="1">
              <a:latin typeface="Trebuchet MS"/>
            </a:rPr>
            <a:t>contains spending at a weekly level rather than election aggregate</a:t>
          </a:r>
        </a:p>
      </dgm:t>
    </dgm:pt>
    <dgm:pt modelId="{5108F6FD-2D0B-4F3B-9078-F66E7C156E15}" type="parTrans" cxnId="{B894B6DA-68B9-4103-AE42-C6F92D8DBBEA}">
      <dgm:prSet/>
      <dgm:spPr/>
    </dgm:pt>
    <dgm:pt modelId="{F584D264-B3D5-4594-A3B2-ACCF81559286}" type="sibTrans" cxnId="{B894B6DA-68B9-4103-AE42-C6F92D8DBBEA}">
      <dgm:prSet/>
      <dgm:spPr/>
    </dgm:pt>
    <dgm:pt modelId="{7E8DE842-AFAD-4583-9FD0-ACC2DA3A4625}">
      <dgm:prSet phldr="0"/>
      <dgm:spPr/>
      <dgm:t>
        <a:bodyPr/>
        <a:lstStyle/>
        <a:p>
          <a:r>
            <a:rPr lang="en" i="0">
              <a:latin typeface="Trebuchet MS"/>
            </a:rPr>
            <a:t>Campaign_targeting</a:t>
          </a:r>
        </a:p>
      </dgm:t>
    </dgm:pt>
    <dgm:pt modelId="{E7374E44-5A21-411D-A17E-6FF4C7FA3BF2}" type="parTrans" cxnId="{0E550F9D-5E45-4318-A147-DA94CA5869F3}">
      <dgm:prSet/>
      <dgm:spPr/>
    </dgm:pt>
    <dgm:pt modelId="{29498BA0-06CA-41B1-87EA-635B4402FC3B}" type="sibTrans" cxnId="{0E550F9D-5E45-4318-A147-DA94CA5869F3}">
      <dgm:prSet/>
      <dgm:spPr/>
    </dgm:pt>
    <dgm:pt modelId="{6E666728-36AD-4793-90F7-C2E413309F4A}">
      <dgm:prSet phldr="0"/>
      <dgm:spPr/>
      <dgm:t>
        <a:bodyPr/>
        <a:lstStyle/>
        <a:p>
          <a:pPr rtl="0"/>
          <a:r>
            <a:rPr lang="en" i="1">
              <a:latin typeface="Trebuchet MS"/>
            </a:rPr>
            <a:t>contains spending for each political campaign, its location, and the population targeted (gender, age groups), start and end date</a:t>
          </a:r>
        </a:p>
      </dgm:t>
    </dgm:pt>
    <dgm:pt modelId="{B05E94C8-3A1F-4594-B3A2-2698C9492CDC}" type="parTrans" cxnId="{863ADDCE-F70C-4756-94BA-B4A7BB352D07}">
      <dgm:prSet/>
      <dgm:spPr/>
    </dgm:pt>
    <dgm:pt modelId="{EC331DA2-3E35-4477-810B-7979850218B9}" type="sibTrans" cxnId="{863ADDCE-F70C-4756-94BA-B4A7BB352D07}">
      <dgm:prSet/>
      <dgm:spPr/>
    </dgm:pt>
    <dgm:pt modelId="{16987C8C-E7A1-4465-BF23-C403B3A61BC9}">
      <dgm:prSet phldr="0"/>
      <dgm:spPr/>
      <dgm:t>
        <a:bodyPr/>
        <a:lstStyle/>
        <a:p>
          <a:r>
            <a:rPr lang="en" i="0">
              <a:latin typeface="Trebuchet MS"/>
            </a:rPr>
            <a:t>Creative_stats</a:t>
          </a:r>
        </a:p>
      </dgm:t>
    </dgm:pt>
    <dgm:pt modelId="{A3147699-2ACC-4AED-ACAE-D850D05891B8}" type="parTrans" cxnId="{1C851B6A-2844-4379-863C-C542D3BEB775}">
      <dgm:prSet/>
      <dgm:spPr/>
    </dgm:pt>
    <dgm:pt modelId="{9675EEE0-E2F3-4EB0-A9EF-1D7D09A0915A}" type="sibTrans" cxnId="{1C851B6A-2844-4379-863C-C542D3BEB775}">
      <dgm:prSet/>
      <dgm:spPr/>
    </dgm:pt>
    <dgm:pt modelId="{A1043039-30F2-4235-B2E8-D0D21B1563C3}">
      <dgm:prSet phldr="0"/>
      <dgm:spPr/>
      <dgm:t>
        <a:bodyPr/>
        <a:lstStyle/>
        <a:p>
          <a:pPr rtl="0"/>
          <a:r>
            <a:rPr lang="en" i="1">
              <a:latin typeface="Trebuchet MS"/>
            </a:rPr>
            <a:t>contains spending for online ads, their URLs, potential spending, impressions, and duration</a:t>
          </a:r>
        </a:p>
      </dgm:t>
    </dgm:pt>
    <dgm:pt modelId="{DC55280F-BD5D-457F-A0CC-008998C439EB}" type="parTrans" cxnId="{FC91C596-954D-4418-BBA1-BAD584CA31D5}">
      <dgm:prSet/>
      <dgm:spPr/>
    </dgm:pt>
    <dgm:pt modelId="{2EF29798-6937-4EBE-8B94-01E456D72E0D}" type="sibTrans" cxnId="{FC91C596-954D-4418-BBA1-BAD584CA31D5}">
      <dgm:prSet/>
      <dgm:spPr/>
    </dgm:pt>
    <dgm:pt modelId="{71CFE0F2-5437-49B2-BADB-166BCA144FA6}">
      <dgm:prSet phldr="0"/>
      <dgm:spPr/>
      <dgm:t>
        <a:bodyPr/>
        <a:lstStyle/>
        <a:p>
          <a:r>
            <a:rPr lang="en" i="0">
              <a:latin typeface="Trebuchet MS"/>
            </a:rPr>
            <a:t>Geo_stats</a:t>
          </a:r>
        </a:p>
      </dgm:t>
    </dgm:pt>
    <dgm:pt modelId="{C39861BE-F4FB-49A1-A976-B91C7F76062F}" type="parTrans" cxnId="{B1C07BA3-7DE1-4C04-9CD6-6CDD8D34F363}">
      <dgm:prSet/>
      <dgm:spPr/>
    </dgm:pt>
    <dgm:pt modelId="{78E5388D-7228-41C4-BE64-B8A2F5D2C992}" type="sibTrans" cxnId="{B1C07BA3-7DE1-4C04-9CD6-6CDD8D34F363}">
      <dgm:prSet/>
      <dgm:spPr/>
    </dgm:pt>
    <dgm:pt modelId="{6D68505C-1C73-4218-85B9-E4FBE547BF25}">
      <dgm:prSet phldr="0"/>
      <dgm:spPr/>
      <dgm:t>
        <a:bodyPr/>
        <a:lstStyle/>
        <a:p>
          <a:r>
            <a:rPr lang="en" i="0">
              <a:latin typeface="Trebuchet MS"/>
            </a:rPr>
            <a:t>Top_keywords_history</a:t>
          </a:r>
        </a:p>
      </dgm:t>
    </dgm:pt>
    <dgm:pt modelId="{7480AC8D-D3A2-4189-B09C-104908B4930C}" type="parTrans" cxnId="{86976A7D-E896-4AE5-97D9-AA82598C8145}">
      <dgm:prSet/>
      <dgm:spPr/>
    </dgm:pt>
    <dgm:pt modelId="{87109B4D-68E8-4F66-A2E0-0475C0583828}" type="sibTrans" cxnId="{86976A7D-E896-4AE5-97D9-AA82598C8145}">
      <dgm:prSet/>
      <dgm:spPr/>
    </dgm:pt>
    <dgm:pt modelId="{749B760B-F032-4790-A400-DF0555B8EE91}">
      <dgm:prSet phldr="0"/>
      <dgm:spPr/>
      <dgm:t>
        <a:bodyPr/>
        <a:lstStyle/>
        <a:p>
          <a:pPr rtl="0"/>
          <a:r>
            <a:rPr lang="en" i="1">
              <a:latin typeface="Trebuchet MS"/>
            </a:rPr>
            <a:t>contains spending in each country in local currencies</a:t>
          </a:r>
          <a:endParaRPr lang="en" i="0">
            <a:latin typeface="Trebuchet MS"/>
          </a:endParaRPr>
        </a:p>
      </dgm:t>
    </dgm:pt>
    <dgm:pt modelId="{2D1AE39C-02B1-4176-9A2C-047524566F87}" type="parTrans" cxnId="{60A49C82-7C4B-4E19-9735-D6737693B0BA}">
      <dgm:prSet/>
      <dgm:spPr/>
    </dgm:pt>
    <dgm:pt modelId="{AC2EC38C-72D7-41E8-8DBC-4060BB3DA77D}" type="sibTrans" cxnId="{60A49C82-7C4B-4E19-9735-D6737693B0BA}">
      <dgm:prSet/>
      <dgm:spPr/>
    </dgm:pt>
    <dgm:pt modelId="{DAA70F3A-D875-4604-BE81-20BD388ECDC5}">
      <dgm:prSet phldr="0"/>
      <dgm:spPr/>
      <dgm:t>
        <a:bodyPr/>
        <a:lstStyle/>
        <a:p>
          <a:pPr rtl="0"/>
          <a:r>
            <a:rPr lang="en" i="1">
              <a:latin typeface="Trebuchet MS"/>
            </a:rPr>
            <a:t>contains keywords with the maximum spending in each election</a:t>
          </a:r>
          <a:endParaRPr lang="en" i="0">
            <a:latin typeface="Trebuchet MS"/>
          </a:endParaRPr>
        </a:p>
      </dgm:t>
    </dgm:pt>
    <dgm:pt modelId="{76D62E96-8473-444E-8EB3-333BA3515953}" type="parTrans" cxnId="{47581FC3-314A-42C3-B113-4BD21832E5AC}">
      <dgm:prSet/>
      <dgm:spPr/>
    </dgm:pt>
    <dgm:pt modelId="{9B743348-D9D1-4353-BD89-37C3D13DFA70}" type="sibTrans" cxnId="{47581FC3-314A-42C3-B113-4BD21832E5AC}">
      <dgm:prSet/>
      <dgm:spPr/>
    </dgm:pt>
    <dgm:pt modelId="{E0259040-A35F-4DC5-A7AD-C300FDD4FFB8}" type="pres">
      <dgm:prSet presAssocID="{FF46D797-EDBC-4934-9CAD-604D483C4382}" presName="linear" presStyleCnt="0">
        <dgm:presLayoutVars>
          <dgm:animLvl val="lvl"/>
          <dgm:resizeHandles val="exact"/>
        </dgm:presLayoutVars>
      </dgm:prSet>
      <dgm:spPr/>
    </dgm:pt>
    <dgm:pt modelId="{B5AED3B7-9DB7-425C-8F90-041A522493F1}" type="pres">
      <dgm:prSet presAssocID="{8F1A52AC-CC7B-455B-A5A0-D37DA9C35515}" presName="parentText" presStyleLbl="node1" presStyleIdx="0" presStyleCnt="6">
        <dgm:presLayoutVars>
          <dgm:chMax val="0"/>
          <dgm:bulletEnabled val="1"/>
        </dgm:presLayoutVars>
      </dgm:prSet>
      <dgm:spPr/>
    </dgm:pt>
    <dgm:pt modelId="{3A36214A-305D-48DE-93DE-8B89DAAAACD5}" type="pres">
      <dgm:prSet presAssocID="{8F1A52AC-CC7B-455B-A5A0-D37DA9C35515}" presName="childText" presStyleLbl="revTx" presStyleIdx="0" presStyleCnt="6">
        <dgm:presLayoutVars>
          <dgm:bulletEnabled val="1"/>
        </dgm:presLayoutVars>
      </dgm:prSet>
      <dgm:spPr/>
    </dgm:pt>
    <dgm:pt modelId="{0975D9B4-A021-4423-BC4A-E5921268AC21}" type="pres">
      <dgm:prSet presAssocID="{391A9035-ECB6-4FD4-B2DA-04E166C52023}" presName="parentText" presStyleLbl="node1" presStyleIdx="1" presStyleCnt="6">
        <dgm:presLayoutVars>
          <dgm:chMax val="0"/>
          <dgm:bulletEnabled val="1"/>
        </dgm:presLayoutVars>
      </dgm:prSet>
      <dgm:spPr/>
    </dgm:pt>
    <dgm:pt modelId="{8A58A6D3-61F5-49EA-AC72-227C3D125795}" type="pres">
      <dgm:prSet presAssocID="{391A9035-ECB6-4FD4-B2DA-04E166C52023}" presName="childText" presStyleLbl="revTx" presStyleIdx="1" presStyleCnt="6">
        <dgm:presLayoutVars>
          <dgm:bulletEnabled val="1"/>
        </dgm:presLayoutVars>
      </dgm:prSet>
      <dgm:spPr/>
    </dgm:pt>
    <dgm:pt modelId="{902E4877-3035-44C4-A60C-2768D26E3E0C}" type="pres">
      <dgm:prSet presAssocID="{7E8DE842-AFAD-4583-9FD0-ACC2DA3A4625}" presName="parentText" presStyleLbl="node1" presStyleIdx="2" presStyleCnt="6">
        <dgm:presLayoutVars>
          <dgm:chMax val="0"/>
          <dgm:bulletEnabled val="1"/>
        </dgm:presLayoutVars>
      </dgm:prSet>
      <dgm:spPr/>
    </dgm:pt>
    <dgm:pt modelId="{1898C6BC-1050-42C7-9274-F7B6528AF04A}" type="pres">
      <dgm:prSet presAssocID="{7E8DE842-AFAD-4583-9FD0-ACC2DA3A4625}" presName="childText" presStyleLbl="revTx" presStyleIdx="2" presStyleCnt="6">
        <dgm:presLayoutVars>
          <dgm:bulletEnabled val="1"/>
        </dgm:presLayoutVars>
      </dgm:prSet>
      <dgm:spPr/>
    </dgm:pt>
    <dgm:pt modelId="{D12E97D8-8507-4029-8F6A-349D7E559972}" type="pres">
      <dgm:prSet presAssocID="{16987C8C-E7A1-4465-BF23-C403B3A61BC9}" presName="parentText" presStyleLbl="node1" presStyleIdx="3" presStyleCnt="6">
        <dgm:presLayoutVars>
          <dgm:chMax val="0"/>
          <dgm:bulletEnabled val="1"/>
        </dgm:presLayoutVars>
      </dgm:prSet>
      <dgm:spPr/>
    </dgm:pt>
    <dgm:pt modelId="{A7856C39-CEB6-462C-ACB2-2E9A4AF72E95}" type="pres">
      <dgm:prSet presAssocID="{16987C8C-E7A1-4465-BF23-C403B3A61BC9}" presName="childText" presStyleLbl="revTx" presStyleIdx="3" presStyleCnt="6">
        <dgm:presLayoutVars>
          <dgm:bulletEnabled val="1"/>
        </dgm:presLayoutVars>
      </dgm:prSet>
      <dgm:spPr/>
    </dgm:pt>
    <dgm:pt modelId="{0616BEAA-E3F8-4FE9-B607-DDD579C35C05}" type="pres">
      <dgm:prSet presAssocID="{71CFE0F2-5437-49B2-BADB-166BCA144FA6}" presName="parentText" presStyleLbl="node1" presStyleIdx="4" presStyleCnt="6">
        <dgm:presLayoutVars>
          <dgm:chMax val="0"/>
          <dgm:bulletEnabled val="1"/>
        </dgm:presLayoutVars>
      </dgm:prSet>
      <dgm:spPr/>
    </dgm:pt>
    <dgm:pt modelId="{AF1F8B8D-61B4-469D-A1CE-5C250646FF6F}" type="pres">
      <dgm:prSet presAssocID="{71CFE0F2-5437-49B2-BADB-166BCA144FA6}" presName="childText" presStyleLbl="revTx" presStyleIdx="4" presStyleCnt="6">
        <dgm:presLayoutVars>
          <dgm:bulletEnabled val="1"/>
        </dgm:presLayoutVars>
      </dgm:prSet>
      <dgm:spPr/>
    </dgm:pt>
    <dgm:pt modelId="{A4C68F7B-08B6-4E5D-946A-D199B95091E1}" type="pres">
      <dgm:prSet presAssocID="{6D68505C-1C73-4218-85B9-E4FBE547BF25}" presName="parentText" presStyleLbl="node1" presStyleIdx="5" presStyleCnt="6">
        <dgm:presLayoutVars>
          <dgm:chMax val="0"/>
          <dgm:bulletEnabled val="1"/>
        </dgm:presLayoutVars>
      </dgm:prSet>
      <dgm:spPr/>
    </dgm:pt>
    <dgm:pt modelId="{C4356904-9FDB-4F17-BE13-98FD5B55AFAD}" type="pres">
      <dgm:prSet presAssocID="{6D68505C-1C73-4218-85B9-E4FBE547BF25}" presName="childText" presStyleLbl="revTx" presStyleIdx="5" presStyleCnt="6">
        <dgm:presLayoutVars>
          <dgm:bulletEnabled val="1"/>
        </dgm:presLayoutVars>
      </dgm:prSet>
      <dgm:spPr/>
    </dgm:pt>
  </dgm:ptLst>
  <dgm:cxnLst>
    <dgm:cxn modelId="{517B2C04-E3C5-4FAB-B973-697364D21A1E}" srcId="{FF46D797-EDBC-4934-9CAD-604D483C4382}" destId="{391A9035-ECB6-4FD4-B2DA-04E166C52023}" srcOrd="1" destOrd="0" parTransId="{A29F33F6-74C5-4FF3-B1B2-F0D4893FC308}" sibTransId="{829E0C29-7A4B-4DB7-B415-BD6CCAF21BDB}"/>
    <dgm:cxn modelId="{15532442-8937-49A9-A23E-F981217FC791}" type="presOf" srcId="{7E8DE842-AFAD-4583-9FD0-ACC2DA3A4625}" destId="{902E4877-3035-44C4-A60C-2768D26E3E0C}" srcOrd="0" destOrd="0" presId="urn:microsoft.com/office/officeart/2005/8/layout/vList2"/>
    <dgm:cxn modelId="{1C851B6A-2844-4379-863C-C542D3BEB775}" srcId="{FF46D797-EDBC-4934-9CAD-604D483C4382}" destId="{16987C8C-E7A1-4465-BF23-C403B3A61BC9}" srcOrd="3" destOrd="0" parTransId="{A3147699-2ACC-4AED-ACAE-D850D05891B8}" sibTransId="{9675EEE0-E2F3-4EB0-A9EF-1D7D09A0915A}"/>
    <dgm:cxn modelId="{00CC226B-340A-43C7-A041-8E23552E3FB7}" type="presOf" srcId="{16987C8C-E7A1-4465-BF23-C403B3A61BC9}" destId="{D12E97D8-8507-4029-8F6A-349D7E559972}" srcOrd="0" destOrd="0" presId="urn:microsoft.com/office/officeart/2005/8/layout/vList2"/>
    <dgm:cxn modelId="{358F0877-AE91-4F56-AAE6-0B8AC08A6623}" type="presOf" srcId="{6E666728-36AD-4793-90F7-C2E413309F4A}" destId="{1898C6BC-1050-42C7-9274-F7B6528AF04A}" srcOrd="0" destOrd="0" presId="urn:microsoft.com/office/officeart/2005/8/layout/vList2"/>
    <dgm:cxn modelId="{86976A7D-E896-4AE5-97D9-AA82598C8145}" srcId="{FF46D797-EDBC-4934-9CAD-604D483C4382}" destId="{6D68505C-1C73-4218-85B9-E4FBE547BF25}" srcOrd="5" destOrd="0" parTransId="{7480AC8D-D3A2-4189-B09C-104908B4930C}" sibTransId="{87109B4D-68E8-4F66-A2E0-0475C0583828}"/>
    <dgm:cxn modelId="{60A49C82-7C4B-4E19-9735-D6737693B0BA}" srcId="{71CFE0F2-5437-49B2-BADB-166BCA144FA6}" destId="{749B760B-F032-4790-A400-DF0555B8EE91}" srcOrd="0" destOrd="0" parTransId="{2D1AE39C-02B1-4176-9A2C-047524566F87}" sibTransId="{AC2EC38C-72D7-41E8-8DBC-4060BB3DA77D}"/>
    <dgm:cxn modelId="{DE2A3488-0A75-434B-8959-3873EFCACA63}" type="presOf" srcId="{749B760B-F032-4790-A400-DF0555B8EE91}" destId="{AF1F8B8D-61B4-469D-A1CE-5C250646FF6F}" srcOrd="0" destOrd="0" presId="urn:microsoft.com/office/officeart/2005/8/layout/vList2"/>
    <dgm:cxn modelId="{6610A088-CB8B-4152-B3CF-952148464884}" type="presOf" srcId="{391A9035-ECB6-4FD4-B2DA-04E166C52023}" destId="{0975D9B4-A021-4423-BC4A-E5921268AC21}" srcOrd="0" destOrd="0" presId="urn:microsoft.com/office/officeart/2005/8/layout/vList2"/>
    <dgm:cxn modelId="{A1A1AA89-6412-4130-9EC4-9E9E2BE6E139}" type="presOf" srcId="{DAA70F3A-D875-4604-BE81-20BD388ECDC5}" destId="{C4356904-9FDB-4F17-BE13-98FD5B55AFAD}" srcOrd="0" destOrd="0" presId="urn:microsoft.com/office/officeart/2005/8/layout/vList2"/>
    <dgm:cxn modelId="{FC91C596-954D-4418-BBA1-BAD584CA31D5}" srcId="{16987C8C-E7A1-4465-BF23-C403B3A61BC9}" destId="{A1043039-30F2-4235-B2E8-D0D21B1563C3}" srcOrd="0" destOrd="0" parTransId="{DC55280F-BD5D-457F-A0CC-008998C439EB}" sibTransId="{2EF29798-6937-4EBE-8B94-01E456D72E0D}"/>
    <dgm:cxn modelId="{0E550F9D-5E45-4318-A147-DA94CA5869F3}" srcId="{FF46D797-EDBC-4934-9CAD-604D483C4382}" destId="{7E8DE842-AFAD-4583-9FD0-ACC2DA3A4625}" srcOrd="2" destOrd="0" parTransId="{E7374E44-5A21-411D-A17E-6FF4C7FA3BF2}" sibTransId="{29498BA0-06CA-41B1-87EA-635B4402FC3B}"/>
    <dgm:cxn modelId="{B1C07BA3-7DE1-4C04-9CD6-6CDD8D34F363}" srcId="{FF46D797-EDBC-4934-9CAD-604D483C4382}" destId="{71CFE0F2-5437-49B2-BADB-166BCA144FA6}" srcOrd="4" destOrd="0" parTransId="{C39861BE-F4FB-49A1-A976-B91C7F76062F}" sibTransId="{78E5388D-7228-41C4-BE64-B8A2F5D2C992}"/>
    <dgm:cxn modelId="{A54B9AA7-2C60-4ADE-A215-E14469FD5319}" type="presOf" srcId="{6D68505C-1C73-4218-85B9-E4FBE547BF25}" destId="{A4C68F7B-08B6-4E5D-946A-D199B95091E1}" srcOrd="0" destOrd="0" presId="urn:microsoft.com/office/officeart/2005/8/layout/vList2"/>
    <dgm:cxn modelId="{EE4150AF-961C-4785-BABB-4CCB812D3895}" type="presOf" srcId="{71CFE0F2-5437-49B2-BADB-166BCA144FA6}" destId="{0616BEAA-E3F8-4FE9-B607-DDD579C35C05}" srcOrd="0" destOrd="0" presId="urn:microsoft.com/office/officeart/2005/8/layout/vList2"/>
    <dgm:cxn modelId="{5E06B7BE-D57B-4823-AF9D-F20D79A7212E}" type="presOf" srcId="{8F1A52AC-CC7B-455B-A5A0-D37DA9C35515}" destId="{B5AED3B7-9DB7-425C-8F90-041A522493F1}" srcOrd="0" destOrd="0" presId="urn:microsoft.com/office/officeart/2005/8/layout/vList2"/>
    <dgm:cxn modelId="{47581FC3-314A-42C3-B113-4BD21832E5AC}" srcId="{6D68505C-1C73-4218-85B9-E4FBE547BF25}" destId="{DAA70F3A-D875-4604-BE81-20BD388ECDC5}" srcOrd="0" destOrd="0" parTransId="{76D62E96-8473-444E-8EB3-333BA3515953}" sibTransId="{9B743348-D9D1-4353-BD89-37C3D13DFA70}"/>
    <dgm:cxn modelId="{455827C8-91D6-4C1C-900E-405A0A788975}" type="presOf" srcId="{FF46D797-EDBC-4934-9CAD-604D483C4382}" destId="{E0259040-A35F-4DC5-A7AD-C300FDD4FFB8}" srcOrd="0" destOrd="0" presId="urn:microsoft.com/office/officeart/2005/8/layout/vList2"/>
    <dgm:cxn modelId="{C27D6ECA-2CCD-4EDD-BC26-C86112F76AB6}" srcId="{FF46D797-EDBC-4934-9CAD-604D483C4382}" destId="{8F1A52AC-CC7B-455B-A5A0-D37DA9C35515}" srcOrd="0" destOrd="0" parTransId="{76C49A8D-36F7-47C0-8E3B-B0175455AE48}" sibTransId="{60CBF880-E095-4050-BB39-9F66F07FFC69}"/>
    <dgm:cxn modelId="{863ADDCE-F70C-4756-94BA-B4A7BB352D07}" srcId="{7E8DE842-AFAD-4583-9FD0-ACC2DA3A4625}" destId="{6E666728-36AD-4793-90F7-C2E413309F4A}" srcOrd="0" destOrd="0" parTransId="{B05E94C8-3A1F-4594-B3A2-2698C9492CDC}" sibTransId="{EC331DA2-3E35-4477-810B-7979850218B9}"/>
    <dgm:cxn modelId="{4C8FB1D0-EAF0-42D0-A148-3E529E3D8588}" type="presOf" srcId="{A1043039-30F2-4235-B2E8-D0D21B1563C3}" destId="{A7856C39-CEB6-462C-ACB2-2E9A4AF72E95}" srcOrd="0" destOrd="0" presId="urn:microsoft.com/office/officeart/2005/8/layout/vList2"/>
    <dgm:cxn modelId="{08C58CD6-6D58-457A-A780-8DDAA10F21D3}" type="presOf" srcId="{1E842F3B-5E00-42F1-BF49-A8D625340552}" destId="{3A36214A-305D-48DE-93DE-8B89DAAAACD5}" srcOrd="0" destOrd="0" presId="urn:microsoft.com/office/officeart/2005/8/layout/vList2"/>
    <dgm:cxn modelId="{B894B6DA-68B9-4103-AE42-C6F92D8DBBEA}" srcId="{391A9035-ECB6-4FD4-B2DA-04E166C52023}" destId="{FE5DBB3D-AB47-4793-A9D3-15FFCCCF3B4E}" srcOrd="0" destOrd="0" parTransId="{5108F6FD-2D0B-4F3B-9078-F66E7C156E15}" sibTransId="{F584D264-B3D5-4594-A3B2-ACCF81559286}"/>
    <dgm:cxn modelId="{F075F3F6-FB9A-464E-84CB-72E7CF7EC6F8}" type="presOf" srcId="{FE5DBB3D-AB47-4793-A9D3-15FFCCCF3B4E}" destId="{8A58A6D3-61F5-49EA-AC72-227C3D125795}" srcOrd="0" destOrd="0" presId="urn:microsoft.com/office/officeart/2005/8/layout/vList2"/>
    <dgm:cxn modelId="{54E948FA-28B2-4821-AECB-A6AF173ED0E2}" srcId="{8F1A52AC-CC7B-455B-A5A0-D37DA9C35515}" destId="{1E842F3B-5E00-42F1-BF49-A8D625340552}" srcOrd="0" destOrd="0" parTransId="{05542F7B-E562-4968-8546-E43EC6CF9FC5}" sibTransId="{F38FAE35-B5CE-4645-8D2B-A0397059F193}"/>
    <dgm:cxn modelId="{EB935890-8608-4CD6-A5FF-CCF070BB8716}" type="presParOf" srcId="{E0259040-A35F-4DC5-A7AD-C300FDD4FFB8}" destId="{B5AED3B7-9DB7-425C-8F90-041A522493F1}" srcOrd="0" destOrd="0" presId="urn:microsoft.com/office/officeart/2005/8/layout/vList2"/>
    <dgm:cxn modelId="{A8655FB2-8009-4890-8E24-BF009FF16C81}" type="presParOf" srcId="{E0259040-A35F-4DC5-A7AD-C300FDD4FFB8}" destId="{3A36214A-305D-48DE-93DE-8B89DAAAACD5}" srcOrd="1" destOrd="0" presId="urn:microsoft.com/office/officeart/2005/8/layout/vList2"/>
    <dgm:cxn modelId="{B33291D3-CE32-4AA5-842C-9DD34D5A2F7D}" type="presParOf" srcId="{E0259040-A35F-4DC5-A7AD-C300FDD4FFB8}" destId="{0975D9B4-A021-4423-BC4A-E5921268AC21}" srcOrd="2" destOrd="0" presId="urn:microsoft.com/office/officeart/2005/8/layout/vList2"/>
    <dgm:cxn modelId="{19163AF0-46DC-4BD9-AC49-A24E96F43BB4}" type="presParOf" srcId="{E0259040-A35F-4DC5-A7AD-C300FDD4FFB8}" destId="{8A58A6D3-61F5-49EA-AC72-227C3D125795}" srcOrd="3" destOrd="0" presId="urn:microsoft.com/office/officeart/2005/8/layout/vList2"/>
    <dgm:cxn modelId="{2DDDD593-E125-4EE2-87B0-0E0F20D6B35C}" type="presParOf" srcId="{E0259040-A35F-4DC5-A7AD-C300FDD4FFB8}" destId="{902E4877-3035-44C4-A60C-2768D26E3E0C}" srcOrd="4" destOrd="0" presId="urn:microsoft.com/office/officeart/2005/8/layout/vList2"/>
    <dgm:cxn modelId="{7E48DD6A-B4C1-4A57-9399-A954FF96D185}" type="presParOf" srcId="{E0259040-A35F-4DC5-A7AD-C300FDD4FFB8}" destId="{1898C6BC-1050-42C7-9274-F7B6528AF04A}" srcOrd="5" destOrd="0" presId="urn:microsoft.com/office/officeart/2005/8/layout/vList2"/>
    <dgm:cxn modelId="{EBA26067-591A-4D65-8EAA-A431EA82C595}" type="presParOf" srcId="{E0259040-A35F-4DC5-A7AD-C300FDD4FFB8}" destId="{D12E97D8-8507-4029-8F6A-349D7E559972}" srcOrd="6" destOrd="0" presId="urn:microsoft.com/office/officeart/2005/8/layout/vList2"/>
    <dgm:cxn modelId="{0E755ADA-1FAD-49EC-96BD-369274789A7C}" type="presParOf" srcId="{E0259040-A35F-4DC5-A7AD-C300FDD4FFB8}" destId="{A7856C39-CEB6-462C-ACB2-2E9A4AF72E95}" srcOrd="7" destOrd="0" presId="urn:microsoft.com/office/officeart/2005/8/layout/vList2"/>
    <dgm:cxn modelId="{292AFDCE-710C-42F2-A55C-0AC078EBA6C9}" type="presParOf" srcId="{E0259040-A35F-4DC5-A7AD-C300FDD4FFB8}" destId="{0616BEAA-E3F8-4FE9-B607-DDD579C35C05}" srcOrd="8" destOrd="0" presId="urn:microsoft.com/office/officeart/2005/8/layout/vList2"/>
    <dgm:cxn modelId="{A4D091A9-89D7-42E7-AD05-38BC9DA04AC1}" type="presParOf" srcId="{E0259040-A35F-4DC5-A7AD-C300FDD4FFB8}" destId="{AF1F8B8D-61B4-469D-A1CE-5C250646FF6F}" srcOrd="9" destOrd="0" presId="urn:microsoft.com/office/officeart/2005/8/layout/vList2"/>
    <dgm:cxn modelId="{349C7439-57D7-479E-A25C-C6A570936209}" type="presParOf" srcId="{E0259040-A35F-4DC5-A7AD-C300FDD4FFB8}" destId="{A4C68F7B-08B6-4E5D-946A-D199B95091E1}" srcOrd="10" destOrd="0" presId="urn:microsoft.com/office/officeart/2005/8/layout/vList2"/>
    <dgm:cxn modelId="{094EB5BC-04F6-4734-94D4-B8F987F00755}" type="presParOf" srcId="{E0259040-A35F-4DC5-A7AD-C300FDD4FFB8}" destId="{C4356904-9FDB-4F17-BE13-98FD5B55AFAD}" srcOrd="1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D3B7-9DB7-425C-8F90-041A522493F1}">
      <dsp:nvSpPr>
        <dsp:cNvPr id="0" name=""/>
        <dsp:cNvSpPr/>
      </dsp:nvSpPr>
      <dsp:spPr>
        <a:xfrm>
          <a:off x="0" y="117705"/>
          <a:ext cx="4817643"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err="1">
              <a:latin typeface="Trebuchet MS"/>
            </a:rPr>
            <a:t>Advertiser_stats</a:t>
          </a:r>
          <a:endParaRPr lang="en-US" sz="1700" b="0" i="0" u="none" strike="noStrike" kern="1200" cap="none" baseline="0" noProof="0" dirty="0">
            <a:solidFill>
              <a:srgbClr val="010000"/>
            </a:solidFill>
            <a:latin typeface="Trebuchet MS"/>
          </a:endParaRPr>
        </a:p>
      </dsp:txBody>
      <dsp:txXfrm>
        <a:off x="19419" y="137124"/>
        <a:ext cx="4778805" cy="358962"/>
      </dsp:txXfrm>
    </dsp:sp>
    <dsp:sp modelId="{3A36214A-305D-48DE-93DE-8B89DAAAACD5}">
      <dsp:nvSpPr>
        <dsp:cNvPr id="0" name=""/>
        <dsp:cNvSpPr/>
      </dsp:nvSpPr>
      <dsp:spPr>
        <a:xfrm>
          <a:off x="0" y="515505"/>
          <a:ext cx="4817643"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960"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en" sz="1300" i="1" kern="1200">
              <a:latin typeface="Trebuchet MS"/>
            </a:rPr>
            <a:t>contains spending for each advertiser in various currencies</a:t>
          </a:r>
          <a:endParaRPr lang="en-US" sz="1300" kern="1200" dirty="0">
            <a:latin typeface="Trebuchet MS"/>
          </a:endParaRPr>
        </a:p>
      </dsp:txBody>
      <dsp:txXfrm>
        <a:off x="0" y="515505"/>
        <a:ext cx="4817643" cy="281520"/>
      </dsp:txXfrm>
    </dsp:sp>
    <dsp:sp modelId="{0975D9B4-A021-4423-BC4A-E5921268AC21}">
      <dsp:nvSpPr>
        <dsp:cNvPr id="0" name=""/>
        <dsp:cNvSpPr/>
      </dsp:nvSpPr>
      <dsp:spPr>
        <a:xfrm>
          <a:off x="0" y="797025"/>
          <a:ext cx="4817643"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Trebuchet MS"/>
            </a:rPr>
            <a:t>Advertiser_weekly_spend</a:t>
          </a:r>
        </a:p>
      </dsp:txBody>
      <dsp:txXfrm>
        <a:off x="19419" y="816444"/>
        <a:ext cx="4778805" cy="358962"/>
      </dsp:txXfrm>
    </dsp:sp>
    <dsp:sp modelId="{8A58A6D3-61F5-49EA-AC72-227C3D125795}">
      <dsp:nvSpPr>
        <dsp:cNvPr id="0" name=""/>
        <dsp:cNvSpPr/>
      </dsp:nvSpPr>
      <dsp:spPr>
        <a:xfrm>
          <a:off x="0" y="1194825"/>
          <a:ext cx="4817643" cy="39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960"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en" sz="1300" i="1" kern="1200">
              <a:latin typeface="Trebuchet MS"/>
            </a:rPr>
            <a:t>contains spending at a weekly level rather than election aggregate</a:t>
          </a:r>
        </a:p>
      </dsp:txBody>
      <dsp:txXfrm>
        <a:off x="0" y="1194825"/>
        <a:ext cx="4817643" cy="395887"/>
      </dsp:txXfrm>
    </dsp:sp>
    <dsp:sp modelId="{902E4877-3035-44C4-A60C-2768D26E3E0C}">
      <dsp:nvSpPr>
        <dsp:cNvPr id="0" name=""/>
        <dsp:cNvSpPr/>
      </dsp:nvSpPr>
      <dsp:spPr>
        <a:xfrm>
          <a:off x="0" y="1590713"/>
          <a:ext cx="4817643"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 sz="1700" i="0" kern="1200">
              <a:latin typeface="Trebuchet MS"/>
            </a:rPr>
            <a:t>Campaign_targeting</a:t>
          </a:r>
        </a:p>
      </dsp:txBody>
      <dsp:txXfrm>
        <a:off x="19419" y="1610132"/>
        <a:ext cx="4778805" cy="358962"/>
      </dsp:txXfrm>
    </dsp:sp>
    <dsp:sp modelId="{1898C6BC-1050-42C7-9274-F7B6528AF04A}">
      <dsp:nvSpPr>
        <dsp:cNvPr id="0" name=""/>
        <dsp:cNvSpPr/>
      </dsp:nvSpPr>
      <dsp:spPr>
        <a:xfrm>
          <a:off x="0" y="1988513"/>
          <a:ext cx="4817643" cy="5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960"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en" sz="1300" i="1" kern="1200">
              <a:latin typeface="Trebuchet MS"/>
            </a:rPr>
            <a:t>contains spending for each political campaign, its location, and the population targeted (gender, age groups), start and end date</a:t>
          </a:r>
        </a:p>
      </dsp:txBody>
      <dsp:txXfrm>
        <a:off x="0" y="1988513"/>
        <a:ext cx="4817643" cy="563040"/>
      </dsp:txXfrm>
    </dsp:sp>
    <dsp:sp modelId="{D12E97D8-8507-4029-8F6A-349D7E559972}">
      <dsp:nvSpPr>
        <dsp:cNvPr id="0" name=""/>
        <dsp:cNvSpPr/>
      </dsp:nvSpPr>
      <dsp:spPr>
        <a:xfrm>
          <a:off x="0" y="2551553"/>
          <a:ext cx="4817643"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 sz="1700" i="0" kern="1200">
              <a:latin typeface="Trebuchet MS"/>
            </a:rPr>
            <a:t>Creative_stats</a:t>
          </a:r>
        </a:p>
      </dsp:txBody>
      <dsp:txXfrm>
        <a:off x="19419" y="2570972"/>
        <a:ext cx="4778805" cy="358962"/>
      </dsp:txXfrm>
    </dsp:sp>
    <dsp:sp modelId="{A7856C39-CEB6-462C-ACB2-2E9A4AF72E95}">
      <dsp:nvSpPr>
        <dsp:cNvPr id="0" name=""/>
        <dsp:cNvSpPr/>
      </dsp:nvSpPr>
      <dsp:spPr>
        <a:xfrm>
          <a:off x="0" y="2949353"/>
          <a:ext cx="4817643" cy="39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960"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en" sz="1300" i="1" kern="1200">
              <a:latin typeface="Trebuchet MS"/>
            </a:rPr>
            <a:t>contains spending for online ads, their URLs, potential spending, impressions, and duration</a:t>
          </a:r>
        </a:p>
      </dsp:txBody>
      <dsp:txXfrm>
        <a:off x="0" y="2949353"/>
        <a:ext cx="4817643" cy="395887"/>
      </dsp:txXfrm>
    </dsp:sp>
    <dsp:sp modelId="{0616BEAA-E3F8-4FE9-B607-DDD579C35C05}">
      <dsp:nvSpPr>
        <dsp:cNvPr id="0" name=""/>
        <dsp:cNvSpPr/>
      </dsp:nvSpPr>
      <dsp:spPr>
        <a:xfrm>
          <a:off x="0" y="3345240"/>
          <a:ext cx="4817643"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 sz="1700" i="0" kern="1200">
              <a:latin typeface="Trebuchet MS"/>
            </a:rPr>
            <a:t>Geo_stats</a:t>
          </a:r>
        </a:p>
      </dsp:txBody>
      <dsp:txXfrm>
        <a:off x="19419" y="3364659"/>
        <a:ext cx="4778805" cy="358962"/>
      </dsp:txXfrm>
    </dsp:sp>
    <dsp:sp modelId="{AF1F8B8D-61B4-469D-A1CE-5C250646FF6F}">
      <dsp:nvSpPr>
        <dsp:cNvPr id="0" name=""/>
        <dsp:cNvSpPr/>
      </dsp:nvSpPr>
      <dsp:spPr>
        <a:xfrm>
          <a:off x="0" y="3743040"/>
          <a:ext cx="4817643"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960"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en" sz="1300" i="1" kern="1200">
              <a:latin typeface="Trebuchet MS"/>
            </a:rPr>
            <a:t>contains spending in each country in local currencies</a:t>
          </a:r>
          <a:endParaRPr lang="en" sz="1300" i="0" kern="1200">
            <a:latin typeface="Trebuchet MS"/>
          </a:endParaRPr>
        </a:p>
      </dsp:txBody>
      <dsp:txXfrm>
        <a:off x="0" y="3743040"/>
        <a:ext cx="4817643" cy="281520"/>
      </dsp:txXfrm>
    </dsp:sp>
    <dsp:sp modelId="{A4C68F7B-08B6-4E5D-946A-D199B95091E1}">
      <dsp:nvSpPr>
        <dsp:cNvPr id="0" name=""/>
        <dsp:cNvSpPr/>
      </dsp:nvSpPr>
      <dsp:spPr>
        <a:xfrm>
          <a:off x="0" y="4024560"/>
          <a:ext cx="4817643"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 sz="1700" i="0" kern="1200">
              <a:latin typeface="Trebuchet MS"/>
            </a:rPr>
            <a:t>Top_keywords_history</a:t>
          </a:r>
        </a:p>
      </dsp:txBody>
      <dsp:txXfrm>
        <a:off x="19419" y="4043979"/>
        <a:ext cx="4778805" cy="358962"/>
      </dsp:txXfrm>
    </dsp:sp>
    <dsp:sp modelId="{C4356904-9FDB-4F17-BE13-98FD5B55AFAD}">
      <dsp:nvSpPr>
        <dsp:cNvPr id="0" name=""/>
        <dsp:cNvSpPr/>
      </dsp:nvSpPr>
      <dsp:spPr>
        <a:xfrm>
          <a:off x="0" y="4422360"/>
          <a:ext cx="4817643" cy="39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960"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en" sz="1300" i="1" kern="1200">
              <a:latin typeface="Trebuchet MS"/>
            </a:rPr>
            <a:t>contains keywords with the maximum spending in each election</a:t>
          </a:r>
          <a:endParaRPr lang="en" sz="1300" i="0" kern="1200">
            <a:latin typeface="Trebuchet MS"/>
          </a:endParaRPr>
        </a:p>
      </dsp:txBody>
      <dsp:txXfrm>
        <a:off x="0" y="4422360"/>
        <a:ext cx="4817643" cy="39588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4EE88-6DBD-4CC3-80C1-E812D7A9DC07}" type="datetimeFigureOut">
              <a:rPr lang="en-US" smtClean="0"/>
              <a:t>2/16/2020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5828BB-65D4-4420-B2A9-6CF32E8463E3}" type="slidenum">
              <a:rPr lang="en-US" smtClean="0"/>
              <a:t>‹#›</a:t>
            </a:fld>
            <a:endParaRPr lang="en-US" dirty="0"/>
          </a:p>
        </p:txBody>
      </p:sp>
    </p:spTree>
    <p:extLst>
      <p:ext uri="{BB962C8B-B14F-4D97-AF65-F5344CB8AC3E}">
        <p14:creationId xmlns:p14="http://schemas.microsoft.com/office/powerpoint/2010/main" val="865006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Shape 801"/>
          <p:cNvSpPr txBox="1">
            <a:spLocks noGrp="1"/>
          </p:cNvSpPr>
          <p:nvPr>
            <p:ph type="body" idx="1"/>
          </p:nvPr>
        </p:nvSpPr>
        <p:spPr>
          <a:xfrm>
            <a:off x="701039" y="4415789"/>
            <a:ext cx="5608200" cy="4183500"/>
          </a:xfrm>
          <a:prstGeom prst="rect">
            <a:avLst/>
          </a:prstGeom>
          <a:noFill/>
          <a:ln>
            <a:noFill/>
          </a:ln>
        </p:spPr>
        <p:txBody>
          <a:bodyPr lIns="93275" tIns="93275" rIns="93275" bIns="93275" anchor="ctr"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802" name="Shape 80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15902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Shape 801"/>
          <p:cNvSpPr txBox="1">
            <a:spLocks noGrp="1"/>
          </p:cNvSpPr>
          <p:nvPr>
            <p:ph type="body" idx="1"/>
          </p:nvPr>
        </p:nvSpPr>
        <p:spPr>
          <a:xfrm>
            <a:off x="701039" y="4415789"/>
            <a:ext cx="5608200" cy="4183500"/>
          </a:xfrm>
          <a:prstGeom prst="rect">
            <a:avLst/>
          </a:prstGeom>
          <a:noFill/>
          <a:ln>
            <a:noFill/>
          </a:ln>
        </p:spPr>
        <p:txBody>
          <a:bodyPr lIns="93275" tIns="93275" rIns="93275" bIns="93275" anchor="ctr"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802" name="Shape 80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60122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Shape 801"/>
          <p:cNvSpPr txBox="1">
            <a:spLocks noGrp="1"/>
          </p:cNvSpPr>
          <p:nvPr>
            <p:ph type="body" idx="1"/>
          </p:nvPr>
        </p:nvSpPr>
        <p:spPr>
          <a:xfrm>
            <a:off x="701039" y="4415789"/>
            <a:ext cx="5608200" cy="4183500"/>
          </a:xfrm>
          <a:prstGeom prst="rect">
            <a:avLst/>
          </a:prstGeom>
          <a:noFill/>
          <a:ln>
            <a:noFill/>
          </a:ln>
        </p:spPr>
        <p:txBody>
          <a:bodyPr lIns="93275" tIns="93275" rIns="93275" bIns="93275" anchor="ctr"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802" name="Shape 80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420322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Shape 801"/>
          <p:cNvSpPr txBox="1">
            <a:spLocks noGrp="1"/>
          </p:cNvSpPr>
          <p:nvPr>
            <p:ph type="body" idx="1"/>
          </p:nvPr>
        </p:nvSpPr>
        <p:spPr>
          <a:xfrm>
            <a:off x="701039" y="4415789"/>
            <a:ext cx="5608200" cy="4183500"/>
          </a:xfrm>
          <a:prstGeom prst="rect">
            <a:avLst/>
          </a:prstGeom>
          <a:noFill/>
          <a:ln>
            <a:noFill/>
          </a:ln>
        </p:spPr>
        <p:txBody>
          <a:bodyPr lIns="93275" tIns="93275" rIns="93275" bIns="93275" anchor="ctr"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802" name="Shape 80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43877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Shape 801"/>
          <p:cNvSpPr txBox="1">
            <a:spLocks noGrp="1"/>
          </p:cNvSpPr>
          <p:nvPr>
            <p:ph type="body" idx="1"/>
          </p:nvPr>
        </p:nvSpPr>
        <p:spPr>
          <a:xfrm>
            <a:off x="701039" y="4415789"/>
            <a:ext cx="5608200" cy="4183500"/>
          </a:xfrm>
          <a:prstGeom prst="rect">
            <a:avLst/>
          </a:prstGeom>
          <a:noFill/>
          <a:ln>
            <a:noFill/>
          </a:ln>
        </p:spPr>
        <p:txBody>
          <a:bodyPr lIns="93275" tIns="93275" rIns="93275" bIns="93275" anchor="ctr"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802" name="Shape 80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1629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Shape 801"/>
          <p:cNvSpPr txBox="1">
            <a:spLocks noGrp="1"/>
          </p:cNvSpPr>
          <p:nvPr>
            <p:ph type="body" idx="1"/>
          </p:nvPr>
        </p:nvSpPr>
        <p:spPr>
          <a:xfrm>
            <a:off x="701039" y="4415789"/>
            <a:ext cx="5608200" cy="4183500"/>
          </a:xfrm>
          <a:prstGeom prst="rect">
            <a:avLst/>
          </a:prstGeom>
          <a:noFill/>
          <a:ln>
            <a:noFill/>
          </a:ln>
        </p:spPr>
        <p:txBody>
          <a:bodyPr lIns="93275" tIns="93275" rIns="93275" bIns="93275" anchor="ctr"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802" name="Shape 80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12596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Shape 801"/>
          <p:cNvSpPr txBox="1">
            <a:spLocks noGrp="1"/>
          </p:cNvSpPr>
          <p:nvPr>
            <p:ph type="body" idx="1"/>
          </p:nvPr>
        </p:nvSpPr>
        <p:spPr>
          <a:xfrm>
            <a:off x="701039" y="4415789"/>
            <a:ext cx="5608200" cy="4183500"/>
          </a:xfrm>
          <a:prstGeom prst="rect">
            <a:avLst/>
          </a:prstGeom>
          <a:noFill/>
          <a:ln>
            <a:noFill/>
          </a:ln>
        </p:spPr>
        <p:txBody>
          <a:bodyPr lIns="93275" tIns="93275" rIns="93275" bIns="93275" anchor="ctr"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802" name="Shape 80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710662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Shape 801"/>
          <p:cNvSpPr txBox="1">
            <a:spLocks noGrp="1"/>
          </p:cNvSpPr>
          <p:nvPr>
            <p:ph type="body" idx="1"/>
          </p:nvPr>
        </p:nvSpPr>
        <p:spPr>
          <a:xfrm>
            <a:off x="701039" y="4415789"/>
            <a:ext cx="5608200" cy="4183500"/>
          </a:xfrm>
          <a:prstGeom prst="rect">
            <a:avLst/>
          </a:prstGeom>
          <a:noFill/>
          <a:ln>
            <a:noFill/>
          </a:ln>
        </p:spPr>
        <p:txBody>
          <a:bodyPr lIns="93275" tIns="93275" rIns="93275" bIns="93275" anchor="ctr"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802" name="Shape 80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3307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24EC1-6D5B-4A91-A427-3F136B3649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0235B5-7793-4D44-92A5-6803EA299D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40E091-B214-4438-A52D-FA99DCA7E043}"/>
              </a:ext>
            </a:extLst>
          </p:cNvPr>
          <p:cNvSpPr>
            <a:spLocks noGrp="1"/>
          </p:cNvSpPr>
          <p:nvPr>
            <p:ph type="dt" sz="half" idx="10"/>
          </p:nvPr>
        </p:nvSpPr>
        <p:spPr/>
        <p:txBody>
          <a:bodyPr/>
          <a:lstStyle/>
          <a:p>
            <a:fld id="{E90ACC7C-A685-4AE9-8234-45F2D2BB29C9}" type="datetimeFigureOut">
              <a:rPr lang="en-US" smtClean="0"/>
              <a:t>2/16/2020</a:t>
            </a:fld>
            <a:endParaRPr lang="en-US" dirty="0"/>
          </a:p>
        </p:txBody>
      </p:sp>
      <p:sp>
        <p:nvSpPr>
          <p:cNvPr id="5" name="Footer Placeholder 4">
            <a:extLst>
              <a:ext uri="{FF2B5EF4-FFF2-40B4-BE49-F238E27FC236}">
                <a16:creationId xmlns:a16="http://schemas.microsoft.com/office/drawing/2014/main" id="{6BC4B8A8-E20D-4167-92D0-1F44733772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8DE150D-3261-40AD-8966-45FDD84504FD}"/>
              </a:ext>
            </a:extLst>
          </p:cNvPr>
          <p:cNvSpPr>
            <a:spLocks noGrp="1"/>
          </p:cNvSpPr>
          <p:nvPr>
            <p:ph type="sldNum" sz="quarter" idx="12"/>
          </p:nvPr>
        </p:nvSpPr>
        <p:spPr/>
        <p:txBody>
          <a:bodyPr/>
          <a:lstStyle/>
          <a:p>
            <a:fld id="{3A347D09-6633-4ED5-8FB7-7A29FFE1F3AA}" type="slidenum">
              <a:rPr lang="en-US" smtClean="0"/>
              <a:t>‹#›</a:t>
            </a:fld>
            <a:endParaRPr lang="en-US" dirty="0"/>
          </a:p>
        </p:txBody>
      </p:sp>
    </p:spTree>
    <p:extLst>
      <p:ext uri="{BB962C8B-B14F-4D97-AF65-F5344CB8AC3E}">
        <p14:creationId xmlns:p14="http://schemas.microsoft.com/office/powerpoint/2010/main" val="4073354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7C9CF-03F9-4C64-877B-FEEBA4A975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CB83F-1246-4C09-BDA5-9AB9E13EC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1D777-C6A2-4AD3-AD2B-9A53DC233FB1}"/>
              </a:ext>
            </a:extLst>
          </p:cNvPr>
          <p:cNvSpPr>
            <a:spLocks noGrp="1"/>
          </p:cNvSpPr>
          <p:nvPr>
            <p:ph type="dt" sz="half" idx="10"/>
          </p:nvPr>
        </p:nvSpPr>
        <p:spPr/>
        <p:txBody>
          <a:bodyPr/>
          <a:lstStyle/>
          <a:p>
            <a:fld id="{E90ACC7C-A685-4AE9-8234-45F2D2BB29C9}" type="datetimeFigureOut">
              <a:rPr lang="en-US" smtClean="0"/>
              <a:t>2/16/2020</a:t>
            </a:fld>
            <a:endParaRPr lang="en-US" dirty="0"/>
          </a:p>
        </p:txBody>
      </p:sp>
      <p:sp>
        <p:nvSpPr>
          <p:cNvPr id="5" name="Footer Placeholder 4">
            <a:extLst>
              <a:ext uri="{FF2B5EF4-FFF2-40B4-BE49-F238E27FC236}">
                <a16:creationId xmlns:a16="http://schemas.microsoft.com/office/drawing/2014/main" id="{72CB05A9-F55A-4ADB-BAF8-79D2B4B0A5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08F026-BFCF-41A6-95CA-A0E2B20B3937}"/>
              </a:ext>
            </a:extLst>
          </p:cNvPr>
          <p:cNvSpPr>
            <a:spLocks noGrp="1"/>
          </p:cNvSpPr>
          <p:nvPr>
            <p:ph type="sldNum" sz="quarter" idx="12"/>
          </p:nvPr>
        </p:nvSpPr>
        <p:spPr/>
        <p:txBody>
          <a:bodyPr/>
          <a:lstStyle/>
          <a:p>
            <a:fld id="{3A347D09-6633-4ED5-8FB7-7A29FFE1F3AA}" type="slidenum">
              <a:rPr lang="en-US" smtClean="0"/>
              <a:t>‹#›</a:t>
            </a:fld>
            <a:endParaRPr lang="en-US" dirty="0"/>
          </a:p>
        </p:txBody>
      </p:sp>
    </p:spTree>
    <p:extLst>
      <p:ext uri="{BB962C8B-B14F-4D97-AF65-F5344CB8AC3E}">
        <p14:creationId xmlns:p14="http://schemas.microsoft.com/office/powerpoint/2010/main" val="3406944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F00506-3923-40DC-809E-A9BC4D0FB2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C1B191-335C-455E-B4FC-8020BCE58F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01892-DFA3-47FE-93BC-B2A693675E0B}"/>
              </a:ext>
            </a:extLst>
          </p:cNvPr>
          <p:cNvSpPr>
            <a:spLocks noGrp="1"/>
          </p:cNvSpPr>
          <p:nvPr>
            <p:ph type="dt" sz="half" idx="10"/>
          </p:nvPr>
        </p:nvSpPr>
        <p:spPr/>
        <p:txBody>
          <a:bodyPr/>
          <a:lstStyle/>
          <a:p>
            <a:fld id="{E90ACC7C-A685-4AE9-8234-45F2D2BB29C9}" type="datetimeFigureOut">
              <a:rPr lang="en-US" smtClean="0"/>
              <a:t>2/16/2020</a:t>
            </a:fld>
            <a:endParaRPr lang="en-US" dirty="0"/>
          </a:p>
        </p:txBody>
      </p:sp>
      <p:sp>
        <p:nvSpPr>
          <p:cNvPr id="5" name="Footer Placeholder 4">
            <a:extLst>
              <a:ext uri="{FF2B5EF4-FFF2-40B4-BE49-F238E27FC236}">
                <a16:creationId xmlns:a16="http://schemas.microsoft.com/office/drawing/2014/main" id="{5848012E-6AB9-4494-8FBF-C9522DDF7A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A3F7F5-EF6A-4B9D-BDFB-B043C84929C2}"/>
              </a:ext>
            </a:extLst>
          </p:cNvPr>
          <p:cNvSpPr>
            <a:spLocks noGrp="1"/>
          </p:cNvSpPr>
          <p:nvPr>
            <p:ph type="sldNum" sz="quarter" idx="12"/>
          </p:nvPr>
        </p:nvSpPr>
        <p:spPr/>
        <p:txBody>
          <a:bodyPr/>
          <a:lstStyle/>
          <a:p>
            <a:fld id="{3A347D09-6633-4ED5-8FB7-7A29FFE1F3AA}" type="slidenum">
              <a:rPr lang="en-US" smtClean="0"/>
              <a:t>‹#›</a:t>
            </a:fld>
            <a:endParaRPr lang="en-US" dirty="0"/>
          </a:p>
        </p:txBody>
      </p:sp>
    </p:spTree>
    <p:extLst>
      <p:ext uri="{BB962C8B-B14F-4D97-AF65-F5344CB8AC3E}">
        <p14:creationId xmlns:p14="http://schemas.microsoft.com/office/powerpoint/2010/main" val="607043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27434" y="927218"/>
            <a:ext cx="10537132" cy="6093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827434" y="4777335"/>
            <a:ext cx="10537132" cy="387798"/>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173915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0"/>
            <a:ext cx="5121487" cy="6858000"/>
          </a:xfrm>
          <a:custGeom>
            <a:avLst/>
            <a:gdLst/>
            <a:ahLst/>
            <a:cxnLst/>
            <a:rect l="l" t="t" r="r" b="b"/>
            <a:pathLst>
              <a:path w="3841115" h="5143500">
                <a:moveTo>
                  <a:pt x="0" y="5143499"/>
                </a:moveTo>
                <a:lnTo>
                  <a:pt x="3840874" y="5143499"/>
                </a:lnTo>
                <a:lnTo>
                  <a:pt x="3840874" y="0"/>
                </a:lnTo>
                <a:lnTo>
                  <a:pt x="0" y="0"/>
                </a:lnTo>
                <a:lnTo>
                  <a:pt x="0" y="5143499"/>
                </a:lnTo>
                <a:close/>
              </a:path>
            </a:pathLst>
          </a:custGeom>
          <a:solidFill>
            <a:srgbClr val="F4F4F4"/>
          </a:solidFill>
        </p:spPr>
        <p:txBody>
          <a:bodyPr wrap="square" lIns="0" tIns="0" rIns="0" bIns="0" rtlCol="0"/>
          <a:lstStyle/>
          <a:p>
            <a:endParaRPr sz="2400" dirty="0"/>
          </a:p>
        </p:txBody>
      </p:sp>
      <p:sp>
        <p:nvSpPr>
          <p:cNvPr id="17" name="bk object 17"/>
          <p:cNvSpPr/>
          <p:nvPr/>
        </p:nvSpPr>
        <p:spPr>
          <a:xfrm>
            <a:off x="5121165" y="0"/>
            <a:ext cx="7071360" cy="6858000"/>
          </a:xfrm>
          <a:custGeom>
            <a:avLst/>
            <a:gdLst/>
            <a:ahLst/>
            <a:cxnLst/>
            <a:rect l="l" t="t" r="r" b="b"/>
            <a:pathLst>
              <a:path w="5303520" h="5143500">
                <a:moveTo>
                  <a:pt x="5303099" y="5143499"/>
                </a:moveTo>
                <a:lnTo>
                  <a:pt x="0" y="5143499"/>
                </a:lnTo>
                <a:lnTo>
                  <a:pt x="0" y="0"/>
                </a:lnTo>
                <a:lnTo>
                  <a:pt x="5303099" y="0"/>
                </a:lnTo>
                <a:lnTo>
                  <a:pt x="5303099" y="5143499"/>
                </a:lnTo>
                <a:close/>
              </a:path>
            </a:pathLst>
          </a:custGeom>
          <a:solidFill>
            <a:srgbClr val="FFFFFF"/>
          </a:solidFill>
        </p:spPr>
        <p:txBody>
          <a:bodyPr wrap="square" lIns="0" tIns="0" rIns="0" bIns="0" rtlCol="0"/>
          <a:lstStyle/>
          <a:p>
            <a:endParaRPr sz="2400" dirty="0"/>
          </a:p>
        </p:txBody>
      </p:sp>
      <p:sp>
        <p:nvSpPr>
          <p:cNvPr id="18" name="bk object 18"/>
          <p:cNvSpPr/>
          <p:nvPr/>
        </p:nvSpPr>
        <p:spPr>
          <a:xfrm>
            <a:off x="5121165" y="0"/>
            <a:ext cx="7071360" cy="6858000"/>
          </a:xfrm>
          <a:custGeom>
            <a:avLst/>
            <a:gdLst/>
            <a:ahLst/>
            <a:cxnLst/>
            <a:rect l="l" t="t" r="r" b="b"/>
            <a:pathLst>
              <a:path w="5303520" h="5143500">
                <a:moveTo>
                  <a:pt x="0" y="0"/>
                </a:moveTo>
                <a:lnTo>
                  <a:pt x="5303099" y="0"/>
                </a:lnTo>
                <a:lnTo>
                  <a:pt x="5303099" y="5143499"/>
                </a:lnTo>
                <a:lnTo>
                  <a:pt x="0" y="5143499"/>
                </a:lnTo>
                <a:lnTo>
                  <a:pt x="0" y="0"/>
                </a:lnTo>
                <a:close/>
              </a:path>
            </a:pathLst>
          </a:custGeom>
          <a:ln w="9524">
            <a:solidFill>
              <a:srgbClr val="666666"/>
            </a:solidFill>
          </a:ln>
        </p:spPr>
        <p:txBody>
          <a:bodyPr wrap="square" lIns="0" tIns="0" rIns="0" bIns="0" rtlCol="0"/>
          <a:lstStyle/>
          <a:p>
            <a:endParaRPr sz="2400" dirty="0"/>
          </a:p>
        </p:txBody>
      </p:sp>
      <p:sp>
        <p:nvSpPr>
          <p:cNvPr id="19" name="bk object 19"/>
          <p:cNvSpPr/>
          <p:nvPr/>
        </p:nvSpPr>
        <p:spPr>
          <a:xfrm>
            <a:off x="5509232" y="3049333"/>
            <a:ext cx="6682765" cy="3571199"/>
          </a:xfrm>
          <a:prstGeom prst="rect">
            <a:avLst/>
          </a:prstGeom>
          <a:blipFill>
            <a:blip r:embed="rId2" cstate="print"/>
            <a:stretch>
              <a:fillRect/>
            </a:stretch>
          </a:blipFill>
        </p:spPr>
        <p:txBody>
          <a:bodyPr wrap="square" lIns="0" tIns="0" rIns="0" bIns="0" rtlCol="0"/>
          <a:lstStyle/>
          <a:p>
            <a:endParaRPr sz="2400" dirty="0"/>
          </a:p>
        </p:txBody>
      </p:sp>
      <p:sp>
        <p:nvSpPr>
          <p:cNvPr id="20" name="bk object 20"/>
          <p:cNvSpPr/>
          <p:nvPr/>
        </p:nvSpPr>
        <p:spPr>
          <a:xfrm>
            <a:off x="0" y="0"/>
            <a:ext cx="7095067" cy="6858000"/>
          </a:xfrm>
          <a:custGeom>
            <a:avLst/>
            <a:gdLst/>
            <a:ahLst/>
            <a:cxnLst/>
            <a:rect l="l" t="t" r="r" b="b"/>
            <a:pathLst>
              <a:path w="5321300" h="5143500">
                <a:moveTo>
                  <a:pt x="3827349" y="5143499"/>
                </a:moveTo>
                <a:lnTo>
                  <a:pt x="0" y="5143499"/>
                </a:lnTo>
                <a:lnTo>
                  <a:pt x="0" y="0"/>
                </a:lnTo>
                <a:lnTo>
                  <a:pt x="5321149" y="0"/>
                </a:lnTo>
                <a:lnTo>
                  <a:pt x="3827349" y="5143499"/>
                </a:lnTo>
                <a:close/>
              </a:path>
            </a:pathLst>
          </a:custGeom>
          <a:solidFill>
            <a:srgbClr val="EBEBEB"/>
          </a:solidFill>
        </p:spPr>
        <p:txBody>
          <a:bodyPr wrap="square" lIns="0" tIns="0" rIns="0" bIns="0" rtlCol="0"/>
          <a:lstStyle/>
          <a:p>
            <a:endParaRPr sz="2400" dirty="0"/>
          </a:p>
        </p:txBody>
      </p:sp>
      <p:sp>
        <p:nvSpPr>
          <p:cNvPr id="21" name="bk object 21"/>
          <p:cNvSpPr/>
          <p:nvPr/>
        </p:nvSpPr>
        <p:spPr>
          <a:xfrm>
            <a:off x="1037600" y="6222786"/>
            <a:ext cx="5759873" cy="635845"/>
          </a:xfrm>
          <a:custGeom>
            <a:avLst/>
            <a:gdLst/>
            <a:ahLst/>
            <a:cxnLst/>
            <a:rect l="l" t="t" r="r" b="b"/>
            <a:pathLst>
              <a:path w="4319905" h="476885">
                <a:moveTo>
                  <a:pt x="4319899" y="476399"/>
                </a:moveTo>
                <a:lnTo>
                  <a:pt x="2890699" y="476399"/>
                </a:lnTo>
                <a:lnTo>
                  <a:pt x="0" y="0"/>
                </a:lnTo>
                <a:lnTo>
                  <a:pt x="4319899" y="476399"/>
                </a:lnTo>
                <a:close/>
              </a:path>
            </a:pathLst>
          </a:custGeom>
          <a:solidFill>
            <a:srgbClr val="D1D1D1"/>
          </a:solidFill>
        </p:spPr>
        <p:txBody>
          <a:bodyPr wrap="square" lIns="0" tIns="0" rIns="0" bIns="0" rtlCol="0"/>
          <a:lstStyle/>
          <a:p>
            <a:endParaRPr sz="2400" dirty="0"/>
          </a:p>
        </p:txBody>
      </p:sp>
      <p:sp>
        <p:nvSpPr>
          <p:cNvPr id="22" name="bk object 22"/>
          <p:cNvSpPr/>
          <p:nvPr/>
        </p:nvSpPr>
        <p:spPr>
          <a:xfrm>
            <a:off x="-3" y="6039773"/>
            <a:ext cx="4909820" cy="818727"/>
          </a:xfrm>
          <a:custGeom>
            <a:avLst/>
            <a:gdLst/>
            <a:ahLst/>
            <a:cxnLst/>
            <a:rect l="l" t="t" r="r" b="b"/>
            <a:pathLst>
              <a:path w="3682365" h="614045">
                <a:moveTo>
                  <a:pt x="3682000" y="613674"/>
                </a:moveTo>
                <a:lnTo>
                  <a:pt x="0" y="613674"/>
                </a:lnTo>
                <a:lnTo>
                  <a:pt x="0" y="0"/>
                </a:lnTo>
                <a:lnTo>
                  <a:pt x="3682000" y="613674"/>
                </a:lnTo>
                <a:close/>
              </a:path>
            </a:pathLst>
          </a:custGeom>
          <a:solidFill>
            <a:srgbClr val="4285F4"/>
          </a:solidFill>
        </p:spPr>
        <p:txBody>
          <a:bodyPr wrap="square" lIns="0" tIns="0" rIns="0" bIns="0" rtlCol="0"/>
          <a:lstStyle/>
          <a:p>
            <a:endParaRPr sz="2400" dirty="0"/>
          </a:p>
        </p:txBody>
      </p:sp>
      <p:sp>
        <p:nvSpPr>
          <p:cNvPr id="23" name="bk object 23"/>
          <p:cNvSpPr/>
          <p:nvPr/>
        </p:nvSpPr>
        <p:spPr>
          <a:xfrm>
            <a:off x="425432" y="6453157"/>
            <a:ext cx="1288933" cy="229732"/>
          </a:xfrm>
          <a:prstGeom prst="rect">
            <a:avLst/>
          </a:prstGeom>
          <a:blipFill>
            <a:blip r:embed="rId3" cstate="print"/>
            <a:stretch>
              <a:fillRect/>
            </a:stretch>
          </a:blipFill>
        </p:spPr>
        <p:txBody>
          <a:bodyPr wrap="square" lIns="0" tIns="0" rIns="0" bIns="0" rtlCol="0"/>
          <a:lstStyle/>
          <a:p>
            <a:endParaRPr sz="2400" dirty="0"/>
          </a:p>
        </p:txBody>
      </p:sp>
      <p:sp>
        <p:nvSpPr>
          <p:cNvPr id="2" name="Holder 2"/>
          <p:cNvSpPr>
            <a:spLocks noGrp="1"/>
          </p:cNvSpPr>
          <p:nvPr>
            <p:ph type="title"/>
          </p:nvPr>
        </p:nvSpPr>
        <p:spPr/>
        <p:txBody>
          <a:bodyPr lIns="0" tIns="0" rIns="0" bIns="0"/>
          <a:lstStyle>
            <a:lvl1pPr>
              <a:defRPr sz="4000" b="0" i="0">
                <a:solidFill>
                  <a:srgbClr val="545454"/>
                </a:solidFill>
                <a:latin typeface="Lucida Sans"/>
                <a:cs typeface="Lucida Sans"/>
              </a:defRPr>
            </a:lvl1pPr>
          </a:lstStyle>
          <a:p>
            <a:endParaRPr/>
          </a:p>
        </p:txBody>
      </p:sp>
      <p:sp>
        <p:nvSpPr>
          <p:cNvPr id="3" name="Holder 3"/>
          <p:cNvSpPr>
            <a:spLocks noGrp="1"/>
          </p:cNvSpPr>
          <p:nvPr>
            <p:ph sz="half" idx="2"/>
          </p:nvPr>
        </p:nvSpPr>
        <p:spPr>
          <a:xfrm>
            <a:off x="818700" y="1432484"/>
            <a:ext cx="4321387" cy="258597"/>
          </a:xfrm>
          <a:prstGeom prst="rect">
            <a:avLst/>
          </a:prstGeom>
        </p:spPr>
        <p:txBody>
          <a:bodyPr wrap="square" lIns="0" tIns="0" rIns="0" bIns="0">
            <a:spAutoFit/>
          </a:bodyPr>
          <a:lstStyle>
            <a:lvl1pPr>
              <a:defRPr sz="1867" b="0" i="0">
                <a:solidFill>
                  <a:srgbClr val="666666"/>
                </a:solidFill>
                <a:latin typeface="Lucida Sans"/>
                <a:cs typeface="Lucida Sans"/>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2/16/2020</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3169130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ontent Option 3 - with Sidebar">
    <p:spTree>
      <p:nvGrpSpPr>
        <p:cNvPr id="1" name="Shape 270"/>
        <p:cNvGrpSpPr/>
        <p:nvPr/>
      </p:nvGrpSpPr>
      <p:grpSpPr>
        <a:xfrm>
          <a:off x="0" y="0"/>
          <a:ext cx="0" cy="0"/>
          <a:chOff x="0" y="0"/>
          <a:chExt cx="0" cy="0"/>
        </a:xfrm>
      </p:grpSpPr>
      <p:sp>
        <p:nvSpPr>
          <p:cNvPr id="271" name="Shape 271"/>
          <p:cNvSpPr/>
          <p:nvPr/>
        </p:nvSpPr>
        <p:spPr>
          <a:xfrm>
            <a:off x="0" y="1243400"/>
            <a:ext cx="3004800" cy="5152000"/>
          </a:xfrm>
          <a:prstGeom prst="rect">
            <a:avLst/>
          </a:prstGeom>
          <a:solidFill>
            <a:srgbClr val="F3F3F3"/>
          </a:solidFill>
          <a:ln>
            <a:noFill/>
          </a:ln>
        </p:spPr>
        <p:txBody>
          <a:bodyPr lIns="91433" tIns="91433" rIns="91433" bIns="91433" anchor="ctr" anchorCtr="0">
            <a:noAutofit/>
          </a:bodyPr>
          <a:lstStyle/>
          <a:p>
            <a:pPr marL="0" marR="0" lvl="0" indent="0" algn="l" rtl="0">
              <a:lnSpc>
                <a:spcPct val="100000"/>
              </a:lnSpc>
              <a:spcBef>
                <a:spcPts val="0"/>
              </a:spcBef>
              <a:spcAft>
                <a:spcPts val="0"/>
              </a:spcAft>
              <a:buClr>
                <a:srgbClr val="000000"/>
              </a:buClr>
              <a:buFont typeface="Arial"/>
              <a:buNone/>
            </a:pPr>
            <a:endParaRPr sz="1467" b="0" i="0" u="none" strike="noStrike" cap="none" dirty="0">
              <a:solidFill>
                <a:srgbClr val="000000"/>
              </a:solidFill>
              <a:latin typeface="Open Sans"/>
              <a:ea typeface="Open Sans"/>
              <a:cs typeface="Open Sans"/>
              <a:sym typeface="Open Sans"/>
            </a:endParaRPr>
          </a:p>
        </p:txBody>
      </p:sp>
      <p:sp>
        <p:nvSpPr>
          <p:cNvPr id="272" name="Shape 272"/>
          <p:cNvSpPr txBox="1">
            <a:spLocks noGrp="1"/>
          </p:cNvSpPr>
          <p:nvPr>
            <p:ph type="body" idx="1"/>
          </p:nvPr>
        </p:nvSpPr>
        <p:spPr>
          <a:xfrm>
            <a:off x="216433" y="1400233"/>
            <a:ext cx="2659200" cy="32072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333"/>
              </a:spcAft>
              <a:buClr>
                <a:srgbClr val="808080"/>
              </a:buClr>
              <a:buFont typeface="Open Sans"/>
              <a:buNone/>
              <a:defRPr sz="1200" b="0" i="0" u="none" strike="noStrike" cap="none">
                <a:solidFill>
                  <a:srgbClr val="808080"/>
                </a:solidFill>
                <a:latin typeface="Open Sans"/>
                <a:ea typeface="Open Sans"/>
                <a:cs typeface="Open Sans"/>
                <a:sym typeface="Open Sans"/>
              </a:defRPr>
            </a:lvl1pPr>
            <a:lvl2pPr marL="609585" marR="0" lvl="1" indent="0" algn="l" rtl="0">
              <a:lnSpc>
                <a:spcPct val="115000"/>
              </a:lnSpc>
              <a:spcBef>
                <a:spcPts val="0"/>
              </a:spcBef>
              <a:spcAft>
                <a:spcPts val="0"/>
              </a:spcAft>
              <a:buClr>
                <a:srgbClr val="808080"/>
              </a:buClr>
              <a:buFont typeface="Open Sans"/>
              <a:buNone/>
              <a:defRPr sz="1200" b="0" i="0" u="none" strike="noStrike" cap="none">
                <a:solidFill>
                  <a:srgbClr val="808080"/>
                </a:solidFill>
                <a:latin typeface="Open Sans"/>
                <a:ea typeface="Open Sans"/>
                <a:cs typeface="Open Sans"/>
                <a:sym typeface="Open Sans"/>
              </a:defRPr>
            </a:lvl2pPr>
            <a:lvl3pPr marL="1219170" marR="0" lvl="2" indent="0" algn="l" rtl="0">
              <a:lnSpc>
                <a:spcPct val="115000"/>
              </a:lnSpc>
              <a:spcBef>
                <a:spcPts val="0"/>
              </a:spcBef>
              <a:spcAft>
                <a:spcPts val="0"/>
              </a:spcAft>
              <a:buClr>
                <a:srgbClr val="808080"/>
              </a:buClr>
              <a:buFont typeface="Open Sans"/>
              <a:buNone/>
              <a:defRPr sz="1200" b="0" i="0" u="none" strike="noStrike" cap="none">
                <a:solidFill>
                  <a:srgbClr val="808080"/>
                </a:solidFill>
                <a:latin typeface="Open Sans"/>
                <a:ea typeface="Open Sans"/>
                <a:cs typeface="Open Sans"/>
                <a:sym typeface="Open Sans"/>
              </a:defRPr>
            </a:lvl3pPr>
            <a:lvl4pPr marL="1828754" marR="0" lvl="3" indent="0" algn="l" rtl="0">
              <a:lnSpc>
                <a:spcPct val="115000"/>
              </a:lnSpc>
              <a:spcBef>
                <a:spcPts val="0"/>
              </a:spcBef>
              <a:spcAft>
                <a:spcPts val="0"/>
              </a:spcAft>
              <a:buClr>
                <a:srgbClr val="808080"/>
              </a:buClr>
              <a:buFont typeface="Open Sans"/>
              <a:buNone/>
              <a:defRPr sz="1200" b="0" i="0" u="none" strike="noStrike" cap="none">
                <a:solidFill>
                  <a:srgbClr val="808080"/>
                </a:solidFill>
                <a:latin typeface="Open Sans"/>
                <a:ea typeface="Open Sans"/>
                <a:cs typeface="Open Sans"/>
                <a:sym typeface="Open Sans"/>
              </a:defRPr>
            </a:lvl4pPr>
            <a:lvl5pPr marL="2438339" marR="0" lvl="4" indent="0" algn="l" rtl="0">
              <a:lnSpc>
                <a:spcPct val="115000"/>
              </a:lnSpc>
              <a:spcBef>
                <a:spcPts val="0"/>
              </a:spcBef>
              <a:spcAft>
                <a:spcPts val="0"/>
              </a:spcAft>
              <a:buClr>
                <a:srgbClr val="808080"/>
              </a:buClr>
              <a:buFont typeface="Open Sans"/>
              <a:buNone/>
              <a:defRPr sz="1200" b="0" i="0" u="none" strike="noStrike" cap="none">
                <a:solidFill>
                  <a:srgbClr val="808080"/>
                </a:solidFill>
                <a:latin typeface="Open Sans"/>
                <a:ea typeface="Open Sans"/>
                <a:cs typeface="Open Sans"/>
                <a:sym typeface="Open Sans"/>
              </a:defRPr>
            </a:lvl5pPr>
            <a:lvl6pPr marL="3047924" marR="0" lvl="5" indent="0" algn="l" rtl="0">
              <a:lnSpc>
                <a:spcPct val="115000"/>
              </a:lnSpc>
              <a:spcBef>
                <a:spcPts val="0"/>
              </a:spcBef>
              <a:spcAft>
                <a:spcPts val="0"/>
              </a:spcAft>
              <a:buClr>
                <a:srgbClr val="808080"/>
              </a:buClr>
              <a:buFont typeface="Open Sans"/>
              <a:buNone/>
              <a:defRPr sz="1200" b="0" i="0" u="none" strike="noStrike" cap="none">
                <a:solidFill>
                  <a:srgbClr val="808080"/>
                </a:solidFill>
                <a:latin typeface="Open Sans"/>
                <a:ea typeface="Open Sans"/>
                <a:cs typeface="Open Sans"/>
                <a:sym typeface="Open Sans"/>
              </a:defRPr>
            </a:lvl6pPr>
            <a:lvl7pPr marL="3657509" marR="0" lvl="6" indent="0" algn="l" rtl="0">
              <a:lnSpc>
                <a:spcPct val="115000"/>
              </a:lnSpc>
              <a:spcBef>
                <a:spcPts val="0"/>
              </a:spcBef>
              <a:spcAft>
                <a:spcPts val="0"/>
              </a:spcAft>
              <a:buClr>
                <a:srgbClr val="808080"/>
              </a:buClr>
              <a:buFont typeface="Open Sans"/>
              <a:buNone/>
              <a:defRPr sz="1200" b="0" i="0" u="none" strike="noStrike" cap="none">
                <a:solidFill>
                  <a:srgbClr val="808080"/>
                </a:solidFill>
                <a:latin typeface="Open Sans"/>
                <a:ea typeface="Open Sans"/>
                <a:cs typeface="Open Sans"/>
                <a:sym typeface="Open Sans"/>
              </a:defRPr>
            </a:lvl7pPr>
            <a:lvl8pPr marL="4267093" marR="0" lvl="7" indent="0" algn="l" rtl="0">
              <a:lnSpc>
                <a:spcPct val="115000"/>
              </a:lnSpc>
              <a:spcBef>
                <a:spcPts val="0"/>
              </a:spcBef>
              <a:spcAft>
                <a:spcPts val="0"/>
              </a:spcAft>
              <a:buClr>
                <a:srgbClr val="808080"/>
              </a:buClr>
              <a:buFont typeface="Open Sans"/>
              <a:buNone/>
              <a:defRPr sz="1200" b="0" i="0" u="none" strike="noStrike" cap="none">
                <a:solidFill>
                  <a:srgbClr val="808080"/>
                </a:solidFill>
                <a:latin typeface="Open Sans"/>
                <a:ea typeface="Open Sans"/>
                <a:cs typeface="Open Sans"/>
                <a:sym typeface="Open Sans"/>
              </a:defRPr>
            </a:lvl8pPr>
            <a:lvl9pPr marL="4876678" marR="0" lvl="8" indent="0" algn="l" rtl="0">
              <a:lnSpc>
                <a:spcPct val="115000"/>
              </a:lnSpc>
              <a:spcBef>
                <a:spcPts val="0"/>
              </a:spcBef>
              <a:spcAft>
                <a:spcPts val="0"/>
              </a:spcAft>
              <a:buClr>
                <a:srgbClr val="808080"/>
              </a:buClr>
              <a:buFont typeface="Open Sans"/>
              <a:buNone/>
              <a:defRPr sz="1200" b="0" i="0" u="none" strike="noStrike" cap="none">
                <a:solidFill>
                  <a:srgbClr val="808080"/>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3396559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F37CF-3E27-4D13-8A8A-161A82A9C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CAAE00-AFE4-40D0-8019-74135D9F0F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03AFDF-7088-4837-AEAB-EDF2FB408551}"/>
              </a:ext>
            </a:extLst>
          </p:cNvPr>
          <p:cNvSpPr>
            <a:spLocks noGrp="1"/>
          </p:cNvSpPr>
          <p:nvPr>
            <p:ph type="dt" sz="half" idx="10"/>
          </p:nvPr>
        </p:nvSpPr>
        <p:spPr/>
        <p:txBody>
          <a:bodyPr/>
          <a:lstStyle/>
          <a:p>
            <a:fld id="{E90ACC7C-A685-4AE9-8234-45F2D2BB29C9}" type="datetimeFigureOut">
              <a:rPr lang="en-US" smtClean="0"/>
              <a:t>2/16/2020</a:t>
            </a:fld>
            <a:endParaRPr lang="en-US" dirty="0"/>
          </a:p>
        </p:txBody>
      </p:sp>
      <p:sp>
        <p:nvSpPr>
          <p:cNvPr id="5" name="Footer Placeholder 4">
            <a:extLst>
              <a:ext uri="{FF2B5EF4-FFF2-40B4-BE49-F238E27FC236}">
                <a16:creationId xmlns:a16="http://schemas.microsoft.com/office/drawing/2014/main" id="{8B149775-B1FA-4206-B94D-872B9607BAF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D0C2D9-700A-4318-A1AA-9533632E81BC}"/>
              </a:ext>
            </a:extLst>
          </p:cNvPr>
          <p:cNvSpPr>
            <a:spLocks noGrp="1"/>
          </p:cNvSpPr>
          <p:nvPr>
            <p:ph type="sldNum" sz="quarter" idx="12"/>
          </p:nvPr>
        </p:nvSpPr>
        <p:spPr/>
        <p:txBody>
          <a:bodyPr/>
          <a:lstStyle/>
          <a:p>
            <a:fld id="{3A347D09-6633-4ED5-8FB7-7A29FFE1F3AA}" type="slidenum">
              <a:rPr lang="en-US" smtClean="0"/>
              <a:t>‹#›</a:t>
            </a:fld>
            <a:endParaRPr lang="en-US" dirty="0"/>
          </a:p>
        </p:txBody>
      </p:sp>
    </p:spTree>
    <p:extLst>
      <p:ext uri="{BB962C8B-B14F-4D97-AF65-F5344CB8AC3E}">
        <p14:creationId xmlns:p14="http://schemas.microsoft.com/office/powerpoint/2010/main" val="1956070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8D9EE-DE7A-4674-A669-0B0D021576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C9C4EB-D12B-4BBF-8B61-3562AE403F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75B67-D37B-4F18-A015-48825D234396}"/>
              </a:ext>
            </a:extLst>
          </p:cNvPr>
          <p:cNvSpPr>
            <a:spLocks noGrp="1"/>
          </p:cNvSpPr>
          <p:nvPr>
            <p:ph type="dt" sz="half" idx="10"/>
          </p:nvPr>
        </p:nvSpPr>
        <p:spPr/>
        <p:txBody>
          <a:bodyPr/>
          <a:lstStyle/>
          <a:p>
            <a:fld id="{E90ACC7C-A685-4AE9-8234-45F2D2BB29C9}" type="datetimeFigureOut">
              <a:rPr lang="en-US" smtClean="0"/>
              <a:t>2/16/2020</a:t>
            </a:fld>
            <a:endParaRPr lang="en-US" dirty="0"/>
          </a:p>
        </p:txBody>
      </p:sp>
      <p:sp>
        <p:nvSpPr>
          <p:cNvPr id="5" name="Footer Placeholder 4">
            <a:extLst>
              <a:ext uri="{FF2B5EF4-FFF2-40B4-BE49-F238E27FC236}">
                <a16:creationId xmlns:a16="http://schemas.microsoft.com/office/drawing/2014/main" id="{27754D9A-BA3D-466C-B970-59C8D63BA58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756F8E5-A792-4FDA-BC11-BC57FB6FC572}"/>
              </a:ext>
            </a:extLst>
          </p:cNvPr>
          <p:cNvSpPr>
            <a:spLocks noGrp="1"/>
          </p:cNvSpPr>
          <p:nvPr>
            <p:ph type="sldNum" sz="quarter" idx="12"/>
          </p:nvPr>
        </p:nvSpPr>
        <p:spPr/>
        <p:txBody>
          <a:bodyPr/>
          <a:lstStyle/>
          <a:p>
            <a:fld id="{3A347D09-6633-4ED5-8FB7-7A29FFE1F3AA}" type="slidenum">
              <a:rPr lang="en-US" smtClean="0"/>
              <a:t>‹#›</a:t>
            </a:fld>
            <a:endParaRPr lang="en-US" dirty="0"/>
          </a:p>
        </p:txBody>
      </p:sp>
    </p:spTree>
    <p:extLst>
      <p:ext uri="{BB962C8B-B14F-4D97-AF65-F5344CB8AC3E}">
        <p14:creationId xmlns:p14="http://schemas.microsoft.com/office/powerpoint/2010/main" val="1398002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65CBB-455F-4506-8C5B-591EB297E0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D9FD9D-CABD-49F7-91D0-9D524783B7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6571AC-35C6-4A98-90A4-22EE5829D4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E7E09A-92A5-400C-B1AD-942F88AE5588}"/>
              </a:ext>
            </a:extLst>
          </p:cNvPr>
          <p:cNvSpPr>
            <a:spLocks noGrp="1"/>
          </p:cNvSpPr>
          <p:nvPr>
            <p:ph type="dt" sz="half" idx="10"/>
          </p:nvPr>
        </p:nvSpPr>
        <p:spPr/>
        <p:txBody>
          <a:bodyPr/>
          <a:lstStyle/>
          <a:p>
            <a:fld id="{E90ACC7C-A685-4AE9-8234-45F2D2BB29C9}" type="datetimeFigureOut">
              <a:rPr lang="en-US" smtClean="0"/>
              <a:t>2/16/2020</a:t>
            </a:fld>
            <a:endParaRPr lang="en-US" dirty="0"/>
          </a:p>
        </p:txBody>
      </p:sp>
      <p:sp>
        <p:nvSpPr>
          <p:cNvPr id="6" name="Footer Placeholder 5">
            <a:extLst>
              <a:ext uri="{FF2B5EF4-FFF2-40B4-BE49-F238E27FC236}">
                <a16:creationId xmlns:a16="http://schemas.microsoft.com/office/drawing/2014/main" id="{A5087343-C415-4565-9B39-EC4DC2183F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9EF83BF-1CB5-4AF1-8174-139E0B55235D}"/>
              </a:ext>
            </a:extLst>
          </p:cNvPr>
          <p:cNvSpPr>
            <a:spLocks noGrp="1"/>
          </p:cNvSpPr>
          <p:nvPr>
            <p:ph type="sldNum" sz="quarter" idx="12"/>
          </p:nvPr>
        </p:nvSpPr>
        <p:spPr/>
        <p:txBody>
          <a:bodyPr/>
          <a:lstStyle/>
          <a:p>
            <a:fld id="{3A347D09-6633-4ED5-8FB7-7A29FFE1F3AA}" type="slidenum">
              <a:rPr lang="en-US" smtClean="0"/>
              <a:t>‹#›</a:t>
            </a:fld>
            <a:endParaRPr lang="en-US" dirty="0"/>
          </a:p>
        </p:txBody>
      </p:sp>
    </p:spTree>
    <p:extLst>
      <p:ext uri="{BB962C8B-B14F-4D97-AF65-F5344CB8AC3E}">
        <p14:creationId xmlns:p14="http://schemas.microsoft.com/office/powerpoint/2010/main" val="145019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7EF13-EF4A-4639-9E53-42EE52F874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7C4283-46AE-49D6-9339-13083B0D04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AA2A6A-ABF7-4513-B6A4-DA3440A894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10712F-C92E-4147-9249-A7ECAD6FE4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6118A4-8408-4B22-A0D8-5D90DDD5A0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4658D6-C410-441A-AB50-ED2D9CAAC3A2}"/>
              </a:ext>
            </a:extLst>
          </p:cNvPr>
          <p:cNvSpPr>
            <a:spLocks noGrp="1"/>
          </p:cNvSpPr>
          <p:nvPr>
            <p:ph type="dt" sz="half" idx="10"/>
          </p:nvPr>
        </p:nvSpPr>
        <p:spPr/>
        <p:txBody>
          <a:bodyPr/>
          <a:lstStyle/>
          <a:p>
            <a:fld id="{E90ACC7C-A685-4AE9-8234-45F2D2BB29C9}" type="datetimeFigureOut">
              <a:rPr lang="en-US" smtClean="0"/>
              <a:t>2/16/2020</a:t>
            </a:fld>
            <a:endParaRPr lang="en-US" dirty="0"/>
          </a:p>
        </p:txBody>
      </p:sp>
      <p:sp>
        <p:nvSpPr>
          <p:cNvPr id="8" name="Footer Placeholder 7">
            <a:extLst>
              <a:ext uri="{FF2B5EF4-FFF2-40B4-BE49-F238E27FC236}">
                <a16:creationId xmlns:a16="http://schemas.microsoft.com/office/drawing/2014/main" id="{E4955A8A-8703-4F79-A84B-E85C12960F8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FB116B5-1904-4EFC-91A5-373B5F3FB520}"/>
              </a:ext>
            </a:extLst>
          </p:cNvPr>
          <p:cNvSpPr>
            <a:spLocks noGrp="1"/>
          </p:cNvSpPr>
          <p:nvPr>
            <p:ph type="sldNum" sz="quarter" idx="12"/>
          </p:nvPr>
        </p:nvSpPr>
        <p:spPr/>
        <p:txBody>
          <a:bodyPr/>
          <a:lstStyle/>
          <a:p>
            <a:fld id="{3A347D09-6633-4ED5-8FB7-7A29FFE1F3AA}" type="slidenum">
              <a:rPr lang="en-US" smtClean="0"/>
              <a:t>‹#›</a:t>
            </a:fld>
            <a:endParaRPr lang="en-US" dirty="0"/>
          </a:p>
        </p:txBody>
      </p:sp>
    </p:spTree>
    <p:extLst>
      <p:ext uri="{BB962C8B-B14F-4D97-AF65-F5344CB8AC3E}">
        <p14:creationId xmlns:p14="http://schemas.microsoft.com/office/powerpoint/2010/main" val="688168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DB08-0B81-4D5E-B4FC-0C39523528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6909E6-E98E-4357-8B8F-34863F68B48F}"/>
              </a:ext>
            </a:extLst>
          </p:cNvPr>
          <p:cNvSpPr>
            <a:spLocks noGrp="1"/>
          </p:cNvSpPr>
          <p:nvPr>
            <p:ph type="dt" sz="half" idx="10"/>
          </p:nvPr>
        </p:nvSpPr>
        <p:spPr/>
        <p:txBody>
          <a:bodyPr/>
          <a:lstStyle/>
          <a:p>
            <a:fld id="{E90ACC7C-A685-4AE9-8234-45F2D2BB29C9}" type="datetimeFigureOut">
              <a:rPr lang="en-US" smtClean="0"/>
              <a:t>2/16/2020</a:t>
            </a:fld>
            <a:endParaRPr lang="en-US" dirty="0"/>
          </a:p>
        </p:txBody>
      </p:sp>
      <p:sp>
        <p:nvSpPr>
          <p:cNvPr id="4" name="Footer Placeholder 3">
            <a:extLst>
              <a:ext uri="{FF2B5EF4-FFF2-40B4-BE49-F238E27FC236}">
                <a16:creationId xmlns:a16="http://schemas.microsoft.com/office/drawing/2014/main" id="{65697F54-2FBA-48A5-944C-8735FC0267D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98CD05D-B62F-4EE2-95B3-484153DAF39E}"/>
              </a:ext>
            </a:extLst>
          </p:cNvPr>
          <p:cNvSpPr>
            <a:spLocks noGrp="1"/>
          </p:cNvSpPr>
          <p:nvPr>
            <p:ph type="sldNum" sz="quarter" idx="12"/>
          </p:nvPr>
        </p:nvSpPr>
        <p:spPr/>
        <p:txBody>
          <a:bodyPr/>
          <a:lstStyle/>
          <a:p>
            <a:fld id="{3A347D09-6633-4ED5-8FB7-7A29FFE1F3AA}" type="slidenum">
              <a:rPr lang="en-US" smtClean="0"/>
              <a:t>‹#›</a:t>
            </a:fld>
            <a:endParaRPr lang="en-US" dirty="0"/>
          </a:p>
        </p:txBody>
      </p:sp>
    </p:spTree>
    <p:extLst>
      <p:ext uri="{BB962C8B-B14F-4D97-AF65-F5344CB8AC3E}">
        <p14:creationId xmlns:p14="http://schemas.microsoft.com/office/powerpoint/2010/main" val="3544377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1A9B0F-1A9E-468A-B5C5-31992196AA76}"/>
              </a:ext>
            </a:extLst>
          </p:cNvPr>
          <p:cNvSpPr>
            <a:spLocks noGrp="1"/>
          </p:cNvSpPr>
          <p:nvPr>
            <p:ph type="dt" sz="half" idx="10"/>
          </p:nvPr>
        </p:nvSpPr>
        <p:spPr/>
        <p:txBody>
          <a:bodyPr/>
          <a:lstStyle/>
          <a:p>
            <a:fld id="{E90ACC7C-A685-4AE9-8234-45F2D2BB29C9}" type="datetimeFigureOut">
              <a:rPr lang="en-US" smtClean="0"/>
              <a:t>2/16/2020</a:t>
            </a:fld>
            <a:endParaRPr lang="en-US" dirty="0"/>
          </a:p>
        </p:txBody>
      </p:sp>
      <p:sp>
        <p:nvSpPr>
          <p:cNvPr id="3" name="Footer Placeholder 2">
            <a:extLst>
              <a:ext uri="{FF2B5EF4-FFF2-40B4-BE49-F238E27FC236}">
                <a16:creationId xmlns:a16="http://schemas.microsoft.com/office/drawing/2014/main" id="{1327F8E4-6876-4649-8B3A-9E82E3C03E1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99C068E-F7E7-4019-A753-7BECDD1347FB}"/>
              </a:ext>
            </a:extLst>
          </p:cNvPr>
          <p:cNvSpPr>
            <a:spLocks noGrp="1"/>
          </p:cNvSpPr>
          <p:nvPr>
            <p:ph type="sldNum" sz="quarter" idx="12"/>
          </p:nvPr>
        </p:nvSpPr>
        <p:spPr/>
        <p:txBody>
          <a:bodyPr/>
          <a:lstStyle/>
          <a:p>
            <a:fld id="{3A347D09-6633-4ED5-8FB7-7A29FFE1F3AA}" type="slidenum">
              <a:rPr lang="en-US" smtClean="0"/>
              <a:t>‹#›</a:t>
            </a:fld>
            <a:endParaRPr lang="en-US" dirty="0"/>
          </a:p>
        </p:txBody>
      </p:sp>
    </p:spTree>
    <p:extLst>
      <p:ext uri="{BB962C8B-B14F-4D97-AF65-F5344CB8AC3E}">
        <p14:creationId xmlns:p14="http://schemas.microsoft.com/office/powerpoint/2010/main" val="1663055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222B-FC2C-47C2-A846-07E0CBE1D4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3E8AB5-5DA8-4907-8A86-3B9BC237E5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C22772-A819-4A3B-A7B8-DDD042A028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3B955D-D132-40FB-B441-A226D0D940B3}"/>
              </a:ext>
            </a:extLst>
          </p:cNvPr>
          <p:cNvSpPr>
            <a:spLocks noGrp="1"/>
          </p:cNvSpPr>
          <p:nvPr>
            <p:ph type="dt" sz="half" idx="10"/>
          </p:nvPr>
        </p:nvSpPr>
        <p:spPr/>
        <p:txBody>
          <a:bodyPr/>
          <a:lstStyle/>
          <a:p>
            <a:fld id="{E90ACC7C-A685-4AE9-8234-45F2D2BB29C9}" type="datetimeFigureOut">
              <a:rPr lang="en-US" smtClean="0"/>
              <a:t>2/16/2020</a:t>
            </a:fld>
            <a:endParaRPr lang="en-US" dirty="0"/>
          </a:p>
        </p:txBody>
      </p:sp>
      <p:sp>
        <p:nvSpPr>
          <p:cNvPr id="6" name="Footer Placeholder 5">
            <a:extLst>
              <a:ext uri="{FF2B5EF4-FFF2-40B4-BE49-F238E27FC236}">
                <a16:creationId xmlns:a16="http://schemas.microsoft.com/office/drawing/2014/main" id="{47714ABF-7854-4E3A-B2AB-F04553A62DA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A0659D7-5B6F-4120-9D89-8AE87BFFCF9D}"/>
              </a:ext>
            </a:extLst>
          </p:cNvPr>
          <p:cNvSpPr>
            <a:spLocks noGrp="1"/>
          </p:cNvSpPr>
          <p:nvPr>
            <p:ph type="sldNum" sz="quarter" idx="12"/>
          </p:nvPr>
        </p:nvSpPr>
        <p:spPr/>
        <p:txBody>
          <a:bodyPr/>
          <a:lstStyle/>
          <a:p>
            <a:fld id="{3A347D09-6633-4ED5-8FB7-7A29FFE1F3AA}" type="slidenum">
              <a:rPr lang="en-US" smtClean="0"/>
              <a:t>‹#›</a:t>
            </a:fld>
            <a:endParaRPr lang="en-US" dirty="0"/>
          </a:p>
        </p:txBody>
      </p:sp>
    </p:spTree>
    <p:extLst>
      <p:ext uri="{BB962C8B-B14F-4D97-AF65-F5344CB8AC3E}">
        <p14:creationId xmlns:p14="http://schemas.microsoft.com/office/powerpoint/2010/main" val="217836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CB77B-B666-49EE-9205-EE3ECAEF98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FCC9C8-103F-419F-B237-B81AD7A661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F1FE7E9-7CDD-4CA8-9E2C-43FA8B7DDF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62FB45-F589-45FC-8310-CBFA5A20C988}"/>
              </a:ext>
            </a:extLst>
          </p:cNvPr>
          <p:cNvSpPr>
            <a:spLocks noGrp="1"/>
          </p:cNvSpPr>
          <p:nvPr>
            <p:ph type="dt" sz="half" idx="10"/>
          </p:nvPr>
        </p:nvSpPr>
        <p:spPr/>
        <p:txBody>
          <a:bodyPr/>
          <a:lstStyle/>
          <a:p>
            <a:fld id="{E90ACC7C-A685-4AE9-8234-45F2D2BB29C9}" type="datetimeFigureOut">
              <a:rPr lang="en-US" smtClean="0"/>
              <a:t>2/16/2020</a:t>
            </a:fld>
            <a:endParaRPr lang="en-US" dirty="0"/>
          </a:p>
        </p:txBody>
      </p:sp>
      <p:sp>
        <p:nvSpPr>
          <p:cNvPr id="6" name="Footer Placeholder 5">
            <a:extLst>
              <a:ext uri="{FF2B5EF4-FFF2-40B4-BE49-F238E27FC236}">
                <a16:creationId xmlns:a16="http://schemas.microsoft.com/office/drawing/2014/main" id="{1D77435C-E3F1-49A1-8F23-0A7A29D8C31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B3BE9B-52BD-40B5-A1B7-0868B866D8CF}"/>
              </a:ext>
            </a:extLst>
          </p:cNvPr>
          <p:cNvSpPr>
            <a:spLocks noGrp="1"/>
          </p:cNvSpPr>
          <p:nvPr>
            <p:ph type="sldNum" sz="quarter" idx="12"/>
          </p:nvPr>
        </p:nvSpPr>
        <p:spPr/>
        <p:txBody>
          <a:bodyPr/>
          <a:lstStyle/>
          <a:p>
            <a:fld id="{3A347D09-6633-4ED5-8FB7-7A29FFE1F3AA}" type="slidenum">
              <a:rPr lang="en-US" smtClean="0"/>
              <a:t>‹#›</a:t>
            </a:fld>
            <a:endParaRPr lang="en-US" dirty="0"/>
          </a:p>
        </p:txBody>
      </p:sp>
    </p:spTree>
    <p:extLst>
      <p:ext uri="{BB962C8B-B14F-4D97-AF65-F5344CB8AC3E}">
        <p14:creationId xmlns:p14="http://schemas.microsoft.com/office/powerpoint/2010/main" val="1789759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2AA1C8-85AF-4326-AF21-7B96FE002F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53385A-7B8B-4D38-8232-99A42B4720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13AB8-F004-48DE-A353-81504B82D5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0ACC7C-A685-4AE9-8234-45F2D2BB29C9}" type="datetimeFigureOut">
              <a:rPr lang="en-US" smtClean="0"/>
              <a:t>2/16/2020</a:t>
            </a:fld>
            <a:endParaRPr lang="en-US" dirty="0"/>
          </a:p>
        </p:txBody>
      </p:sp>
      <p:sp>
        <p:nvSpPr>
          <p:cNvPr id="5" name="Footer Placeholder 4">
            <a:extLst>
              <a:ext uri="{FF2B5EF4-FFF2-40B4-BE49-F238E27FC236}">
                <a16:creationId xmlns:a16="http://schemas.microsoft.com/office/drawing/2014/main" id="{A420C054-DA03-4499-995D-84E16BBFDA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4B63ED4-AC54-4E76-A031-8582D3B4C1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347D09-6633-4ED5-8FB7-7A29FFE1F3AA}" type="slidenum">
              <a:rPr lang="en-US" smtClean="0"/>
              <a:t>‹#›</a:t>
            </a:fld>
            <a:endParaRPr lang="en-US" dirty="0"/>
          </a:p>
        </p:txBody>
      </p:sp>
    </p:spTree>
    <p:extLst>
      <p:ext uri="{BB962C8B-B14F-4D97-AF65-F5344CB8AC3E}">
        <p14:creationId xmlns:p14="http://schemas.microsoft.com/office/powerpoint/2010/main" val="3695751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hyperlink" Target="https://cloud.google.com/bigquery/docs/tables-intro"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hyperlink" Target="https://cloud.google.com/" TargetMode="External"/><Relationship Id="rId5" Type="http://schemas.openxmlformats.org/officeDocument/2006/relationships/image" Target="../media/image20.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1"/>
            <a:ext cx="12191999" cy="6857999"/>
          </a:xfrm>
          <a:prstGeom prst="rect">
            <a:avLst/>
          </a:prstGeom>
          <a:blipFill>
            <a:blip r:embed="rId2" cstate="print"/>
            <a:stretch>
              <a:fillRect/>
            </a:stretch>
          </a:blipFill>
        </p:spPr>
        <p:txBody>
          <a:bodyPr wrap="square" lIns="0" tIns="0" rIns="0" bIns="0" rtlCol="0"/>
          <a:lstStyle/>
          <a:p>
            <a:endParaRPr sz="2400" dirty="0"/>
          </a:p>
        </p:txBody>
      </p:sp>
      <p:sp>
        <p:nvSpPr>
          <p:cNvPr id="3" name="object 3"/>
          <p:cNvSpPr/>
          <p:nvPr/>
        </p:nvSpPr>
        <p:spPr>
          <a:xfrm>
            <a:off x="493467" y="332967"/>
            <a:ext cx="1871333" cy="1469699"/>
          </a:xfrm>
          <a:prstGeom prst="rect">
            <a:avLst/>
          </a:prstGeom>
          <a:blipFill>
            <a:blip r:embed="rId3" cstate="print"/>
            <a:stretch>
              <a:fillRect/>
            </a:stretch>
          </a:blipFill>
        </p:spPr>
        <p:txBody>
          <a:bodyPr wrap="square" lIns="0" tIns="0" rIns="0" bIns="0" rtlCol="0"/>
          <a:lstStyle/>
          <a:p>
            <a:endParaRPr sz="2400" dirty="0"/>
          </a:p>
        </p:txBody>
      </p:sp>
      <p:sp>
        <p:nvSpPr>
          <p:cNvPr id="4" name="object 4"/>
          <p:cNvSpPr txBox="1"/>
          <p:nvPr/>
        </p:nvSpPr>
        <p:spPr>
          <a:xfrm>
            <a:off x="452668" y="2200703"/>
            <a:ext cx="7873153" cy="2891390"/>
          </a:xfrm>
          <a:prstGeom prst="rect">
            <a:avLst/>
          </a:prstGeom>
        </p:spPr>
        <p:txBody>
          <a:bodyPr vert="horz" wrap="square" lIns="0" tIns="44027" rIns="0" bIns="0" rtlCol="0" anchor="t">
            <a:spAutoFit/>
          </a:bodyPr>
          <a:lstStyle/>
          <a:p>
            <a:pPr marL="16510" marR="6350">
              <a:lnSpc>
                <a:spcPts val="5400"/>
              </a:lnSpc>
              <a:spcBef>
                <a:spcPts val="347"/>
              </a:spcBef>
            </a:pPr>
            <a:r>
              <a:rPr lang="en-US" sz="4500" spc="-213" dirty="0">
                <a:solidFill>
                  <a:srgbClr val="4C8BF5"/>
                </a:solidFill>
                <a:latin typeface="Trebuchet MS"/>
                <a:cs typeface="Lucida Sans"/>
              </a:rPr>
              <a:t>Google BigQuery:</a:t>
            </a:r>
          </a:p>
          <a:p>
            <a:pPr marL="16510" marR="6350">
              <a:lnSpc>
                <a:spcPts val="5400"/>
              </a:lnSpc>
              <a:spcBef>
                <a:spcPts val="347"/>
              </a:spcBef>
            </a:pPr>
            <a:r>
              <a:rPr lang="en-US" sz="4500" spc="-213" dirty="0">
                <a:solidFill>
                  <a:srgbClr val="4C8BF5"/>
                </a:solidFill>
                <a:latin typeface="Trebuchet MS"/>
                <a:cs typeface="Lucida Sans"/>
              </a:rPr>
              <a:t>Introduction, Deep-Dive &amp; Applications</a:t>
            </a:r>
          </a:p>
          <a:p>
            <a:pPr marL="16510" marR="6350">
              <a:lnSpc>
                <a:spcPts val="5400"/>
              </a:lnSpc>
              <a:spcBef>
                <a:spcPts val="347"/>
              </a:spcBef>
            </a:pPr>
            <a:endParaRPr lang="en-US" sz="4500" dirty="0">
              <a:solidFill>
                <a:srgbClr val="4C8BF5"/>
              </a:solidFill>
              <a:latin typeface="Trebuchet MS"/>
              <a:cs typeface="Lucida Sans"/>
            </a:endParaRPr>
          </a:p>
        </p:txBody>
      </p:sp>
      <p:sp>
        <p:nvSpPr>
          <p:cNvPr id="5" name="object 5"/>
          <p:cNvSpPr txBox="1"/>
          <p:nvPr/>
        </p:nvSpPr>
        <p:spPr>
          <a:xfrm>
            <a:off x="452667" y="4467298"/>
            <a:ext cx="7078133" cy="2032522"/>
          </a:xfrm>
          <a:prstGeom prst="rect">
            <a:avLst/>
          </a:prstGeom>
        </p:spPr>
        <p:txBody>
          <a:bodyPr vert="horz" wrap="square" lIns="0" tIns="16933" rIns="0" bIns="0" rtlCol="0">
            <a:spAutoFit/>
          </a:bodyPr>
          <a:lstStyle/>
          <a:p>
            <a:pPr marL="16933" marR="6773">
              <a:lnSpc>
                <a:spcPct val="111600"/>
              </a:lnSpc>
              <a:spcBef>
                <a:spcPts val="133"/>
              </a:spcBef>
            </a:pPr>
            <a:r>
              <a:rPr lang="en-US" sz="2000" b="1" spc="-60" dirty="0">
                <a:solidFill>
                  <a:srgbClr val="A1A1A1"/>
                </a:solidFill>
                <a:latin typeface="Trebuchet MS"/>
                <a:cs typeface="Lucida Sans"/>
              </a:rPr>
              <a:t>TEAM 1</a:t>
            </a:r>
          </a:p>
          <a:p>
            <a:pPr marL="16933" marR="6773">
              <a:lnSpc>
                <a:spcPct val="111600"/>
              </a:lnSpc>
              <a:spcBef>
                <a:spcPts val="133"/>
              </a:spcBef>
            </a:pPr>
            <a:endParaRPr lang="en-US" sz="2000" b="1" spc="-60" dirty="0">
              <a:solidFill>
                <a:srgbClr val="A1A1A1"/>
              </a:solidFill>
              <a:latin typeface="Trebuchet MS"/>
              <a:cs typeface="Lucida Sans"/>
            </a:endParaRPr>
          </a:p>
          <a:p>
            <a:pPr marL="16933" marR="6773">
              <a:lnSpc>
                <a:spcPct val="111600"/>
              </a:lnSpc>
              <a:spcBef>
                <a:spcPts val="133"/>
              </a:spcBef>
            </a:pPr>
            <a:r>
              <a:rPr lang="en-US" sz="1867" spc="-60" dirty="0">
                <a:solidFill>
                  <a:srgbClr val="A1A1A1"/>
                </a:solidFill>
                <a:latin typeface="Trebuchet MS"/>
                <a:cs typeface="Lucida Sans"/>
              </a:rPr>
              <a:t>Harshit Arora</a:t>
            </a:r>
          </a:p>
          <a:p>
            <a:pPr marL="16933" marR="6773">
              <a:lnSpc>
                <a:spcPct val="111600"/>
              </a:lnSpc>
              <a:spcBef>
                <a:spcPts val="133"/>
              </a:spcBef>
            </a:pPr>
            <a:r>
              <a:rPr lang="en-US" sz="1867" spc="-60" dirty="0">
                <a:solidFill>
                  <a:srgbClr val="A1A1A1"/>
                </a:solidFill>
                <a:latin typeface="Trebuchet MS"/>
                <a:cs typeface="Lucida Sans"/>
              </a:rPr>
              <a:t>Patrick He</a:t>
            </a:r>
          </a:p>
          <a:p>
            <a:pPr marL="16933" marR="6773">
              <a:lnSpc>
                <a:spcPct val="111600"/>
              </a:lnSpc>
              <a:spcBef>
                <a:spcPts val="133"/>
              </a:spcBef>
            </a:pPr>
            <a:r>
              <a:rPr lang="en-US" sz="1867" spc="-60" dirty="0">
                <a:solidFill>
                  <a:srgbClr val="A1A1A1"/>
                </a:solidFill>
                <a:latin typeface="Trebuchet MS"/>
                <a:cs typeface="Lucida Sans"/>
              </a:rPr>
              <a:t>Halle Steinberg</a:t>
            </a:r>
          </a:p>
          <a:p>
            <a:pPr marL="16933" marR="6773">
              <a:lnSpc>
                <a:spcPct val="111600"/>
              </a:lnSpc>
              <a:spcBef>
                <a:spcPts val="133"/>
              </a:spcBef>
            </a:pPr>
            <a:r>
              <a:rPr lang="en-US" sz="1867" spc="-60" dirty="0">
                <a:solidFill>
                  <a:srgbClr val="A1A1A1"/>
                </a:solidFill>
                <a:latin typeface="Trebuchet MS"/>
                <a:cs typeface="Lucida Sans"/>
              </a:rPr>
              <a:t>Sean Yu</a:t>
            </a:r>
            <a:endParaRPr sz="1867" dirty="0">
              <a:latin typeface="Trebuchet MS"/>
              <a:cs typeface="Lucida Sans"/>
            </a:endParaRPr>
          </a:p>
        </p:txBody>
      </p:sp>
      <p:pic>
        <p:nvPicPr>
          <p:cNvPr id="2050" name="Picture 2" descr="Image result for bigquery logo">
            <a:extLst>
              <a:ext uri="{FF2B5EF4-FFF2-40B4-BE49-F238E27FC236}">
                <a16:creationId xmlns:a16="http://schemas.microsoft.com/office/drawing/2014/main" id="{DE13DBDD-7392-454D-AD30-DA21F8A19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8725" y="280692"/>
            <a:ext cx="1553180" cy="155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93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56" name="Shape 856"/>
          <p:cNvSpPr txBox="1">
            <a:spLocks noGrp="1"/>
          </p:cNvSpPr>
          <p:nvPr>
            <p:ph type="body" idx="1"/>
          </p:nvPr>
        </p:nvSpPr>
        <p:spPr>
          <a:xfrm>
            <a:off x="216433" y="1325036"/>
            <a:ext cx="2659200" cy="3207200"/>
          </a:xfrm>
          <a:prstGeom prst="rect">
            <a:avLst/>
          </a:prstGeom>
          <a:noFill/>
          <a:ln>
            <a:noFill/>
          </a:ln>
        </p:spPr>
        <p:txBody>
          <a:bodyPr vert="horz" lIns="121900" tIns="121900" rIns="121900" bIns="121900" rtlCol="0" anchor="t" anchorCtr="0">
            <a:noAutofit/>
          </a:bodyPr>
          <a:lstStyle/>
          <a:p>
            <a:pPr marL="342900" indent="-342900">
              <a:lnSpc>
                <a:spcPct val="100000"/>
              </a:lnSpc>
              <a:spcBef>
                <a:spcPts val="1333"/>
              </a:spcBef>
              <a:spcAft>
                <a:spcPts val="0"/>
              </a:spcAft>
              <a:buClr>
                <a:srgbClr val="4C8BF5"/>
              </a:buClr>
              <a:buSzPct val="100000"/>
              <a:buFont typeface="Arial" panose="020B0604020202020204" pitchFamily="34" charset="0"/>
              <a:buChar char="•"/>
            </a:pPr>
            <a:r>
              <a:rPr lang="en-US" sz="1300" b="1" dirty="0"/>
              <a:t>We will create a dataset called “Political_Ads”.</a:t>
            </a:r>
          </a:p>
          <a:p>
            <a:pPr marL="342900" indent="-342900">
              <a:lnSpc>
                <a:spcPct val="100000"/>
              </a:lnSpc>
              <a:spcBef>
                <a:spcPts val="1333"/>
              </a:spcBef>
              <a:spcAft>
                <a:spcPts val="0"/>
              </a:spcAft>
              <a:buClr>
                <a:srgbClr val="4C8BF5"/>
              </a:buClr>
              <a:buSzPct val="100000"/>
              <a:buFont typeface="Arial" panose="020B0604020202020204" pitchFamily="34" charset="0"/>
              <a:buChar char="•"/>
            </a:pPr>
            <a:r>
              <a:rPr lang="en-US" sz="1300" b="1" dirty="0"/>
              <a:t>This is a publicly available dataset which we will use later.</a:t>
            </a:r>
          </a:p>
          <a:p>
            <a:pPr marL="342900" indent="-342900">
              <a:lnSpc>
                <a:spcPct val="100000"/>
              </a:lnSpc>
              <a:spcBef>
                <a:spcPts val="1333"/>
              </a:spcBef>
              <a:spcAft>
                <a:spcPts val="0"/>
              </a:spcAft>
              <a:buClr>
                <a:srgbClr val="4C8BF5"/>
              </a:buClr>
              <a:buSzPct val="100000"/>
              <a:buFont typeface="Arial" panose="020B0604020202020204" pitchFamily="34" charset="0"/>
              <a:buChar char="•"/>
            </a:pPr>
            <a:r>
              <a:rPr lang="en-US" sz="1300" b="1" dirty="0"/>
              <a:t>When you create a dataset, you can add tables in multiple ways</a:t>
            </a:r>
            <a:r>
              <a:rPr lang="en-US" sz="1300" b="1" baseline="30000" dirty="0"/>
              <a:t>1</a:t>
            </a:r>
            <a:r>
              <a:rPr lang="en-US" sz="1300" b="1" dirty="0"/>
              <a:t>: </a:t>
            </a:r>
            <a:endParaRPr lang="en-US" sz="1400" b="1" baseline="30000" dirty="0"/>
          </a:p>
          <a:p>
            <a:pPr marL="640080" lvl="1" indent="-342900">
              <a:lnSpc>
                <a:spcPct val="100000"/>
              </a:lnSpc>
              <a:spcBef>
                <a:spcPts val="1333"/>
              </a:spcBef>
              <a:buClr>
                <a:srgbClr val="4C8BF5"/>
              </a:buClr>
              <a:buSzPct val="100000"/>
              <a:buFont typeface="Courier New" panose="02070309020205020404" pitchFamily="49" charset="0"/>
              <a:buChar char="o"/>
            </a:pPr>
            <a:r>
              <a:rPr lang="en-US" sz="1300" b="1" dirty="0"/>
              <a:t>By using/loading public datasets </a:t>
            </a:r>
          </a:p>
          <a:p>
            <a:pPr marL="640080" lvl="1" indent="-342900">
              <a:lnSpc>
                <a:spcPct val="100000"/>
              </a:lnSpc>
              <a:spcBef>
                <a:spcPts val="1333"/>
              </a:spcBef>
              <a:buClr>
                <a:srgbClr val="4C8BF5"/>
              </a:buClr>
              <a:buSzPct val="100000"/>
              <a:buFont typeface="Courier New" panose="02070309020205020404" pitchFamily="49" charset="0"/>
              <a:buChar char="o"/>
            </a:pPr>
            <a:r>
              <a:rPr lang="en-US" sz="1300" b="1" dirty="0"/>
              <a:t>By loading data from Google Cloud Storage</a:t>
            </a:r>
          </a:p>
          <a:p>
            <a:pPr marL="640080" lvl="1" indent="-342900">
              <a:lnSpc>
                <a:spcPct val="100000"/>
              </a:lnSpc>
              <a:spcBef>
                <a:spcPts val="1333"/>
              </a:spcBef>
              <a:buClr>
                <a:srgbClr val="4C8BF5"/>
              </a:buClr>
              <a:buSzPct val="100000"/>
              <a:buFont typeface="Courier New" panose="02070309020205020404" pitchFamily="49" charset="0"/>
              <a:buChar char="o"/>
            </a:pPr>
            <a:r>
              <a:rPr lang="en-US" sz="1300" b="1" dirty="0"/>
              <a:t>By uploading it from a local machine</a:t>
            </a:r>
          </a:p>
          <a:p>
            <a:pPr marL="640080" lvl="1" indent="-342900">
              <a:lnSpc>
                <a:spcPct val="100000"/>
              </a:lnSpc>
              <a:spcBef>
                <a:spcPts val="1333"/>
              </a:spcBef>
              <a:buClr>
                <a:srgbClr val="4C8BF5"/>
              </a:buClr>
              <a:buSzPct val="100000"/>
              <a:buFont typeface="Courier New" panose="02070309020205020404" pitchFamily="49" charset="0"/>
              <a:buChar char="o"/>
            </a:pPr>
            <a:r>
              <a:rPr lang="en-US" sz="1300" b="1" dirty="0"/>
              <a:t>By inserting records manually</a:t>
            </a:r>
          </a:p>
          <a:p>
            <a:pPr marL="640080" lvl="1" indent="-342900">
              <a:lnSpc>
                <a:spcPct val="100000"/>
              </a:lnSpc>
              <a:spcBef>
                <a:spcPts val="1333"/>
              </a:spcBef>
              <a:buClr>
                <a:srgbClr val="4C8BF5"/>
              </a:buClr>
              <a:buSzPct val="100000"/>
              <a:buFont typeface="Courier New" panose="02070309020205020404" pitchFamily="49" charset="0"/>
              <a:buChar char="o"/>
            </a:pPr>
            <a:r>
              <a:rPr lang="en-US" sz="1300" b="1" dirty="0"/>
              <a:t>From external data sources, via BigTable</a:t>
            </a:r>
          </a:p>
          <a:p>
            <a:pPr>
              <a:lnSpc>
                <a:spcPct val="100000"/>
              </a:lnSpc>
              <a:spcBef>
                <a:spcPts val="1333"/>
              </a:spcBef>
              <a:spcAft>
                <a:spcPts val="0"/>
              </a:spcAft>
              <a:buClr>
                <a:srgbClr val="4C8BF5"/>
              </a:buClr>
              <a:buSzPct val="100000"/>
            </a:pPr>
            <a:endParaRPr lang="en-US" sz="1333" b="1" dirty="0"/>
          </a:p>
          <a:p>
            <a:pPr marL="342900" indent="-342900">
              <a:lnSpc>
                <a:spcPct val="100000"/>
              </a:lnSpc>
              <a:spcBef>
                <a:spcPts val="1333"/>
              </a:spcBef>
              <a:spcAft>
                <a:spcPts val="0"/>
              </a:spcAft>
              <a:buClr>
                <a:srgbClr val="4C8BF5"/>
              </a:buClr>
              <a:buSzPct val="100000"/>
              <a:buFont typeface="Arial" panose="020B0604020202020204" pitchFamily="34" charset="0"/>
              <a:buChar char="•"/>
            </a:pPr>
            <a:endParaRPr lang="en-US" sz="1333" b="1" dirty="0"/>
          </a:p>
          <a:p>
            <a:pPr marL="342900" indent="-342900">
              <a:lnSpc>
                <a:spcPct val="100000"/>
              </a:lnSpc>
              <a:spcBef>
                <a:spcPts val="1333"/>
              </a:spcBef>
              <a:spcAft>
                <a:spcPts val="0"/>
              </a:spcAft>
              <a:buClr>
                <a:srgbClr val="4C8BF5"/>
              </a:buClr>
              <a:buSzPct val="100000"/>
              <a:buFont typeface="Arial" panose="020B0604020202020204" pitchFamily="34" charset="0"/>
              <a:buChar char="•"/>
            </a:pPr>
            <a:endParaRPr lang="en-US" sz="1333" b="1" dirty="0"/>
          </a:p>
          <a:p>
            <a:pPr marL="285750" indent="-285750">
              <a:lnSpc>
                <a:spcPct val="100000"/>
              </a:lnSpc>
              <a:spcBef>
                <a:spcPts val="1333"/>
              </a:spcBef>
              <a:spcAft>
                <a:spcPts val="0"/>
              </a:spcAft>
              <a:buClr>
                <a:schemeClr val="tx1"/>
              </a:buClr>
              <a:buSzPct val="25000"/>
              <a:buFont typeface="Arial" panose="020B0604020202020204" pitchFamily="34" charset="0"/>
              <a:buChar char="•"/>
            </a:pPr>
            <a:endParaRPr lang="en-US" sz="1333" dirty="0"/>
          </a:p>
        </p:txBody>
      </p:sp>
      <p:sp>
        <p:nvSpPr>
          <p:cNvPr id="108" name="object 6">
            <a:extLst>
              <a:ext uri="{FF2B5EF4-FFF2-40B4-BE49-F238E27FC236}">
                <a16:creationId xmlns:a16="http://schemas.microsoft.com/office/drawing/2014/main" id="{C6DE37A0-8D63-4E73-98ED-581744664BD1}"/>
              </a:ext>
            </a:extLst>
          </p:cNvPr>
          <p:cNvSpPr txBox="1">
            <a:spLocks/>
          </p:cNvSpPr>
          <p:nvPr/>
        </p:nvSpPr>
        <p:spPr>
          <a:xfrm>
            <a:off x="85071" y="443805"/>
            <a:ext cx="8315979" cy="371041"/>
          </a:xfrm>
          <a:prstGeom prst="rect">
            <a:avLst/>
          </a:prstGeom>
        </p:spPr>
        <p:txBody>
          <a:bodyPr vert="horz" wrap="square" lIns="0" tIns="1693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40030" marR="229870">
              <a:lnSpc>
                <a:spcPts val="2707"/>
              </a:lnSpc>
              <a:spcBef>
                <a:spcPts val="233"/>
              </a:spcBef>
            </a:pPr>
            <a:r>
              <a:rPr lang="en-US" sz="3200" spc="-7" dirty="0">
                <a:solidFill>
                  <a:srgbClr val="414141"/>
                </a:solidFill>
                <a:latin typeface="Trebuchet MS"/>
                <a:ea typeface="+mn-ea"/>
                <a:cs typeface="Arial"/>
              </a:rPr>
              <a:t>Setting Up a Dataset and Loading Tables</a:t>
            </a:r>
            <a:endParaRPr lang="en-US" dirty="0">
              <a:latin typeface="Trebuchet MS"/>
              <a:ea typeface="+mn-ea"/>
            </a:endParaRPr>
          </a:p>
        </p:txBody>
      </p:sp>
      <p:pic>
        <p:nvPicPr>
          <p:cNvPr id="111" name="Shape 806">
            <a:extLst>
              <a:ext uri="{FF2B5EF4-FFF2-40B4-BE49-F238E27FC236}">
                <a16:creationId xmlns:a16="http://schemas.microsoft.com/office/drawing/2014/main" id="{8DDC5B7B-D3FA-48C6-BBF9-D9B2F98E2682}"/>
              </a:ext>
            </a:extLst>
          </p:cNvPr>
          <p:cNvPicPr preferRelativeResize="0"/>
          <p:nvPr/>
        </p:nvPicPr>
        <p:blipFill rotWithShape="1">
          <a:blip r:embed="rId3">
            <a:alphaModFix/>
          </a:blip>
          <a:srcRect/>
          <a:stretch/>
        </p:blipFill>
        <p:spPr>
          <a:xfrm>
            <a:off x="10414610" y="114300"/>
            <a:ext cx="1653567" cy="189873"/>
          </a:xfrm>
          <a:prstGeom prst="rect">
            <a:avLst/>
          </a:prstGeom>
          <a:noFill/>
          <a:ln>
            <a:noFill/>
          </a:ln>
        </p:spPr>
      </p:pic>
      <p:pic>
        <p:nvPicPr>
          <p:cNvPr id="5122" name="Picture 2">
            <a:extLst>
              <a:ext uri="{FF2B5EF4-FFF2-40B4-BE49-F238E27FC236}">
                <a16:creationId xmlns:a16="http://schemas.microsoft.com/office/drawing/2014/main" id="{BB0D1F41-120B-4040-869E-D1A65D4794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3401" y="1507726"/>
            <a:ext cx="7335361" cy="1645576"/>
          </a:xfrm>
          <a:prstGeom prst="rect">
            <a:avLst/>
          </a:prstGeom>
          <a:noFill/>
          <a:ln>
            <a:solidFill>
              <a:srgbClr val="4C8BF5"/>
            </a:solidFill>
          </a:ln>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0893188-9E82-43DE-BADB-B134733BE9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6573" y="3937616"/>
            <a:ext cx="5536386" cy="2301017"/>
          </a:xfrm>
          <a:prstGeom prst="rect">
            <a:avLst/>
          </a:prstGeom>
          <a:noFill/>
          <a:ln>
            <a:solidFill>
              <a:srgbClr val="4C8BF5"/>
            </a:solidFill>
          </a:ln>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6A74CF84-C355-4E5C-BABE-E581076CCF3C}"/>
              </a:ext>
            </a:extLst>
          </p:cNvPr>
          <p:cNvSpPr/>
          <p:nvPr/>
        </p:nvSpPr>
        <p:spPr>
          <a:xfrm>
            <a:off x="7786206" y="3333143"/>
            <a:ext cx="553915" cy="487973"/>
          </a:xfrm>
          <a:prstGeom prst="downArrow">
            <a:avLst/>
          </a:prstGeom>
          <a:solidFill>
            <a:srgbClr val="4C8B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26B9FA1-9E10-487F-B2FA-1470A7A91401}"/>
              </a:ext>
            </a:extLst>
          </p:cNvPr>
          <p:cNvSpPr txBox="1"/>
          <p:nvPr/>
        </p:nvSpPr>
        <p:spPr>
          <a:xfrm>
            <a:off x="85071" y="6488715"/>
            <a:ext cx="11620500" cy="348813"/>
          </a:xfrm>
          <a:prstGeom prst="rect">
            <a:avLst/>
          </a:prstGeom>
          <a:noFill/>
        </p:spPr>
        <p:txBody>
          <a:bodyPr wrap="square" rtlCol="0">
            <a:spAutoFit/>
          </a:bodyPr>
          <a:lstStyle/>
          <a:p>
            <a:endParaRPr lang="en-US" sz="1000" b="1" baseline="30000" dirty="0">
              <a:solidFill>
                <a:srgbClr val="808080"/>
              </a:solidFill>
              <a:latin typeface="Open Sans"/>
              <a:sym typeface="Open Sans"/>
            </a:endParaRPr>
          </a:p>
          <a:p>
            <a:r>
              <a:rPr lang="en-US" sz="1000" b="1" baseline="30000" dirty="0">
                <a:solidFill>
                  <a:srgbClr val="808080"/>
                </a:solidFill>
                <a:latin typeface="Open Sans"/>
                <a:sym typeface="Open Sans"/>
              </a:rPr>
              <a:t>1</a:t>
            </a:r>
            <a:r>
              <a:rPr lang="en-US" sz="1000" b="1" dirty="0">
                <a:solidFill>
                  <a:srgbClr val="808080"/>
                </a:solidFill>
                <a:latin typeface="Open Sans"/>
                <a:sym typeface="Open Sans"/>
              </a:rPr>
              <a:t> While these are the most common ways of loading tables, this is not an exhaustive list of available options. Refer to </a:t>
            </a:r>
            <a:r>
              <a:rPr lang="en-US" sz="1000" dirty="0">
                <a:hlinkClick r:id="rId6"/>
              </a:rPr>
              <a:t>https://cloud.google.com/bigquery/docs/tables-intro</a:t>
            </a:r>
            <a:endParaRPr lang="en-US" sz="1000" b="1" dirty="0">
              <a:solidFill>
                <a:srgbClr val="808080"/>
              </a:solidFill>
              <a:latin typeface="Open Sans"/>
              <a:sym typeface="Open Sans"/>
            </a:endParaRPr>
          </a:p>
        </p:txBody>
      </p:sp>
    </p:spTree>
    <p:extLst>
      <p:ext uri="{BB962C8B-B14F-4D97-AF65-F5344CB8AC3E}">
        <p14:creationId xmlns:p14="http://schemas.microsoft.com/office/powerpoint/2010/main" val="867508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6351829" cy="6857999"/>
          </a:xfrm>
          <a:prstGeom prst="rect">
            <a:avLst/>
          </a:prstGeom>
          <a:blipFill>
            <a:blip r:embed="rId2" cstate="print"/>
            <a:stretch>
              <a:fillRect/>
            </a:stretch>
          </a:blipFill>
        </p:spPr>
        <p:txBody>
          <a:bodyPr wrap="square" lIns="0" tIns="0" rIns="0" bIns="0" rtlCol="0"/>
          <a:lstStyle/>
          <a:p>
            <a:endParaRPr sz="2400" dirty="0"/>
          </a:p>
        </p:txBody>
      </p:sp>
      <p:sp>
        <p:nvSpPr>
          <p:cNvPr id="3" name="object 3"/>
          <p:cNvSpPr/>
          <p:nvPr/>
        </p:nvSpPr>
        <p:spPr>
          <a:xfrm>
            <a:off x="2615201" y="0"/>
            <a:ext cx="9309945" cy="6858000"/>
          </a:xfrm>
          <a:custGeom>
            <a:avLst/>
            <a:gdLst/>
            <a:ahLst/>
            <a:cxnLst/>
            <a:rect l="l" t="t" r="r" b="b"/>
            <a:pathLst>
              <a:path w="6982459" h="5143500">
                <a:moveTo>
                  <a:pt x="6982199" y="5143375"/>
                </a:moveTo>
                <a:lnTo>
                  <a:pt x="0" y="5143375"/>
                </a:lnTo>
                <a:lnTo>
                  <a:pt x="2765585" y="0"/>
                </a:lnTo>
                <a:lnTo>
                  <a:pt x="6982199" y="0"/>
                </a:lnTo>
                <a:lnTo>
                  <a:pt x="6982199" y="5143375"/>
                </a:lnTo>
                <a:close/>
              </a:path>
            </a:pathLst>
          </a:custGeom>
          <a:solidFill>
            <a:srgbClr val="FFFFFF"/>
          </a:solidFill>
        </p:spPr>
        <p:txBody>
          <a:bodyPr wrap="square" lIns="0" tIns="0" rIns="0" bIns="0" rtlCol="0"/>
          <a:lstStyle/>
          <a:p>
            <a:endParaRPr sz="2400" dirty="0"/>
          </a:p>
        </p:txBody>
      </p:sp>
      <p:sp>
        <p:nvSpPr>
          <p:cNvPr id="4" name="object 4"/>
          <p:cNvSpPr/>
          <p:nvPr/>
        </p:nvSpPr>
        <p:spPr>
          <a:xfrm>
            <a:off x="11122699" y="1"/>
            <a:ext cx="1069340" cy="6852073"/>
          </a:xfrm>
          <a:custGeom>
            <a:avLst/>
            <a:gdLst/>
            <a:ahLst/>
            <a:cxnLst/>
            <a:rect l="l" t="t" r="r" b="b"/>
            <a:pathLst>
              <a:path w="802004" h="5139055">
                <a:moveTo>
                  <a:pt x="801899" y="5138725"/>
                </a:moveTo>
                <a:lnTo>
                  <a:pt x="0" y="5138725"/>
                </a:lnTo>
                <a:lnTo>
                  <a:pt x="0" y="0"/>
                </a:lnTo>
                <a:lnTo>
                  <a:pt x="801899" y="0"/>
                </a:lnTo>
                <a:lnTo>
                  <a:pt x="801899" y="5138725"/>
                </a:lnTo>
                <a:close/>
              </a:path>
            </a:pathLst>
          </a:custGeom>
          <a:solidFill>
            <a:srgbClr val="FFFFFF"/>
          </a:solidFill>
        </p:spPr>
        <p:txBody>
          <a:bodyPr wrap="square" lIns="0" tIns="0" rIns="0" bIns="0" rtlCol="0"/>
          <a:lstStyle/>
          <a:p>
            <a:endParaRPr sz="2400" dirty="0"/>
          </a:p>
        </p:txBody>
      </p:sp>
      <p:sp>
        <p:nvSpPr>
          <p:cNvPr id="11" name="TextBox 10">
            <a:extLst>
              <a:ext uri="{FF2B5EF4-FFF2-40B4-BE49-F238E27FC236}">
                <a16:creationId xmlns:a16="http://schemas.microsoft.com/office/drawing/2014/main" id="{47376501-1FB9-4E79-94CC-513621A2BE98}"/>
              </a:ext>
            </a:extLst>
          </p:cNvPr>
          <p:cNvSpPr txBox="1"/>
          <p:nvPr/>
        </p:nvSpPr>
        <p:spPr>
          <a:xfrm>
            <a:off x="5256181" y="3265506"/>
            <a:ext cx="6668965"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600" b="1" dirty="0">
                <a:solidFill>
                  <a:srgbClr val="4C8BF5"/>
                </a:solidFill>
                <a:latin typeface="Trebuchet MS"/>
              </a:rPr>
              <a:t>Applications &amp; </a:t>
            </a:r>
            <a:br>
              <a:rPr lang="en-US" sz="5600" b="1" dirty="0">
                <a:solidFill>
                  <a:srgbClr val="4C8BF5"/>
                </a:solidFill>
                <a:latin typeface="Trebuchet MS"/>
              </a:rPr>
            </a:br>
            <a:r>
              <a:rPr lang="en-US" sz="5600" b="1" dirty="0">
                <a:solidFill>
                  <a:srgbClr val="4C8BF5"/>
                </a:solidFill>
                <a:latin typeface="Trebuchet MS"/>
              </a:rPr>
              <a:t>Use Cases</a:t>
            </a:r>
          </a:p>
        </p:txBody>
      </p:sp>
      <p:pic>
        <p:nvPicPr>
          <p:cNvPr id="13" name="Shape 806">
            <a:extLst>
              <a:ext uri="{FF2B5EF4-FFF2-40B4-BE49-F238E27FC236}">
                <a16:creationId xmlns:a16="http://schemas.microsoft.com/office/drawing/2014/main" id="{128DAC1A-D8F4-4543-B43A-BB2504D10137}"/>
              </a:ext>
            </a:extLst>
          </p:cNvPr>
          <p:cNvPicPr preferRelativeResize="0"/>
          <p:nvPr/>
        </p:nvPicPr>
        <p:blipFill rotWithShape="1">
          <a:blip r:embed="rId3">
            <a:alphaModFix/>
          </a:blip>
          <a:srcRect/>
          <a:stretch/>
        </p:blipFill>
        <p:spPr>
          <a:xfrm>
            <a:off x="10414610" y="114300"/>
            <a:ext cx="1653567" cy="189873"/>
          </a:xfrm>
          <a:prstGeom prst="rect">
            <a:avLst/>
          </a:prstGeom>
          <a:noFill/>
          <a:ln>
            <a:noFill/>
          </a:ln>
        </p:spPr>
      </p:pic>
      <p:sp>
        <p:nvSpPr>
          <p:cNvPr id="8" name="object 14">
            <a:extLst>
              <a:ext uri="{FF2B5EF4-FFF2-40B4-BE49-F238E27FC236}">
                <a16:creationId xmlns:a16="http://schemas.microsoft.com/office/drawing/2014/main" id="{67519033-BE8B-4C29-9766-FE64F20BFFD2}"/>
              </a:ext>
            </a:extLst>
          </p:cNvPr>
          <p:cNvSpPr/>
          <p:nvPr/>
        </p:nvSpPr>
        <p:spPr>
          <a:xfrm>
            <a:off x="7786507" y="1926269"/>
            <a:ext cx="1351980" cy="1339236"/>
          </a:xfrm>
          <a:custGeom>
            <a:avLst/>
            <a:gdLst/>
            <a:ahLst/>
            <a:cxnLst/>
            <a:rect l="l" t="t" r="r" b="b"/>
            <a:pathLst>
              <a:path w="1308734" h="1308100">
                <a:moveTo>
                  <a:pt x="654249" y="1307924"/>
                </a:moveTo>
                <a:lnTo>
                  <a:pt x="605422" y="1306131"/>
                </a:lnTo>
                <a:lnTo>
                  <a:pt x="557569" y="1300834"/>
                </a:lnTo>
                <a:lnTo>
                  <a:pt x="510818" y="1292160"/>
                </a:lnTo>
                <a:lnTo>
                  <a:pt x="465294" y="1280236"/>
                </a:lnTo>
                <a:lnTo>
                  <a:pt x="421124" y="1265189"/>
                </a:lnTo>
                <a:lnTo>
                  <a:pt x="378434" y="1247144"/>
                </a:lnTo>
                <a:lnTo>
                  <a:pt x="337352" y="1226228"/>
                </a:lnTo>
                <a:lnTo>
                  <a:pt x="298004" y="1202567"/>
                </a:lnTo>
                <a:lnTo>
                  <a:pt x="260515" y="1176289"/>
                </a:lnTo>
                <a:lnTo>
                  <a:pt x="225014" y="1147519"/>
                </a:lnTo>
                <a:lnTo>
                  <a:pt x="191625" y="1116383"/>
                </a:lnTo>
                <a:lnTo>
                  <a:pt x="160476" y="1083009"/>
                </a:lnTo>
                <a:lnTo>
                  <a:pt x="131693" y="1047523"/>
                </a:lnTo>
                <a:lnTo>
                  <a:pt x="105403" y="1010051"/>
                </a:lnTo>
                <a:lnTo>
                  <a:pt x="81732" y="970720"/>
                </a:lnTo>
                <a:lnTo>
                  <a:pt x="60807" y="929656"/>
                </a:lnTo>
                <a:lnTo>
                  <a:pt x="42754" y="886986"/>
                </a:lnTo>
                <a:lnTo>
                  <a:pt x="27700" y="842835"/>
                </a:lnTo>
                <a:lnTo>
                  <a:pt x="15771" y="797331"/>
                </a:lnTo>
                <a:lnTo>
                  <a:pt x="7093" y="750600"/>
                </a:lnTo>
                <a:lnTo>
                  <a:pt x="1794" y="702768"/>
                </a:lnTo>
                <a:lnTo>
                  <a:pt x="0" y="653962"/>
                </a:lnTo>
                <a:lnTo>
                  <a:pt x="1794" y="605156"/>
                </a:lnTo>
                <a:lnTo>
                  <a:pt x="7093" y="557324"/>
                </a:lnTo>
                <a:lnTo>
                  <a:pt x="15771" y="510593"/>
                </a:lnTo>
                <a:lnTo>
                  <a:pt x="27700" y="465089"/>
                </a:lnTo>
                <a:lnTo>
                  <a:pt x="42754" y="420938"/>
                </a:lnTo>
                <a:lnTo>
                  <a:pt x="60807" y="378268"/>
                </a:lnTo>
                <a:lnTo>
                  <a:pt x="81732" y="337204"/>
                </a:lnTo>
                <a:lnTo>
                  <a:pt x="105403" y="297873"/>
                </a:lnTo>
                <a:lnTo>
                  <a:pt x="131693" y="260401"/>
                </a:lnTo>
                <a:lnTo>
                  <a:pt x="160476" y="224915"/>
                </a:lnTo>
                <a:lnTo>
                  <a:pt x="191625" y="191541"/>
                </a:lnTo>
                <a:lnTo>
                  <a:pt x="225014" y="160405"/>
                </a:lnTo>
                <a:lnTo>
                  <a:pt x="260515" y="131635"/>
                </a:lnTo>
                <a:lnTo>
                  <a:pt x="298004" y="105357"/>
                </a:lnTo>
                <a:lnTo>
                  <a:pt x="337352" y="81696"/>
                </a:lnTo>
                <a:lnTo>
                  <a:pt x="378434" y="60780"/>
                </a:lnTo>
                <a:lnTo>
                  <a:pt x="421124" y="42735"/>
                </a:lnTo>
                <a:lnTo>
                  <a:pt x="465294" y="27688"/>
                </a:lnTo>
                <a:lnTo>
                  <a:pt x="510818" y="15764"/>
                </a:lnTo>
                <a:lnTo>
                  <a:pt x="557569" y="7090"/>
                </a:lnTo>
                <a:lnTo>
                  <a:pt x="605422" y="1793"/>
                </a:lnTo>
                <a:lnTo>
                  <a:pt x="654249" y="0"/>
                </a:lnTo>
                <a:lnTo>
                  <a:pt x="706055" y="2051"/>
                </a:lnTo>
                <a:lnTo>
                  <a:pt x="757214" y="8146"/>
                </a:lnTo>
                <a:lnTo>
                  <a:pt x="807508" y="18193"/>
                </a:lnTo>
                <a:lnTo>
                  <a:pt x="856716" y="32101"/>
                </a:lnTo>
                <a:lnTo>
                  <a:pt x="904620" y="49779"/>
                </a:lnTo>
                <a:lnTo>
                  <a:pt x="950998" y="71137"/>
                </a:lnTo>
                <a:lnTo>
                  <a:pt x="995633" y="96083"/>
                </a:lnTo>
                <a:lnTo>
                  <a:pt x="1038303" y="124526"/>
                </a:lnTo>
                <a:lnTo>
                  <a:pt x="1078790" y="156376"/>
                </a:lnTo>
                <a:lnTo>
                  <a:pt x="1116874" y="191541"/>
                </a:lnTo>
                <a:lnTo>
                  <a:pt x="1152054" y="229608"/>
                </a:lnTo>
                <a:lnTo>
                  <a:pt x="1183918" y="270077"/>
                </a:lnTo>
                <a:lnTo>
                  <a:pt x="1212373" y="312728"/>
                </a:lnTo>
                <a:lnTo>
                  <a:pt x="1237330" y="357343"/>
                </a:lnTo>
                <a:lnTo>
                  <a:pt x="1258697" y="403701"/>
                </a:lnTo>
                <a:lnTo>
                  <a:pt x="1276383" y="451584"/>
                </a:lnTo>
                <a:lnTo>
                  <a:pt x="1290297" y="500771"/>
                </a:lnTo>
                <a:lnTo>
                  <a:pt x="1300348" y="551042"/>
                </a:lnTo>
                <a:lnTo>
                  <a:pt x="1306446" y="602179"/>
                </a:lnTo>
                <a:lnTo>
                  <a:pt x="1308499" y="653962"/>
                </a:lnTo>
                <a:lnTo>
                  <a:pt x="1306704" y="702768"/>
                </a:lnTo>
                <a:lnTo>
                  <a:pt x="1301405" y="750600"/>
                </a:lnTo>
                <a:lnTo>
                  <a:pt x="1292728" y="797331"/>
                </a:lnTo>
                <a:lnTo>
                  <a:pt x="1280798" y="842835"/>
                </a:lnTo>
                <a:lnTo>
                  <a:pt x="1265744" y="886986"/>
                </a:lnTo>
                <a:lnTo>
                  <a:pt x="1247691" y="929656"/>
                </a:lnTo>
                <a:lnTo>
                  <a:pt x="1226766" y="970720"/>
                </a:lnTo>
                <a:lnTo>
                  <a:pt x="1203095" y="1010051"/>
                </a:lnTo>
                <a:lnTo>
                  <a:pt x="1176805" y="1047523"/>
                </a:lnTo>
                <a:lnTo>
                  <a:pt x="1148022" y="1083009"/>
                </a:lnTo>
                <a:lnTo>
                  <a:pt x="1116874" y="1116383"/>
                </a:lnTo>
                <a:lnTo>
                  <a:pt x="1083485" y="1147519"/>
                </a:lnTo>
                <a:lnTo>
                  <a:pt x="1047983" y="1176289"/>
                </a:lnTo>
                <a:lnTo>
                  <a:pt x="1010495" y="1202567"/>
                </a:lnTo>
                <a:lnTo>
                  <a:pt x="971147" y="1226228"/>
                </a:lnTo>
                <a:lnTo>
                  <a:pt x="930065" y="1247144"/>
                </a:lnTo>
                <a:lnTo>
                  <a:pt x="887375" y="1265189"/>
                </a:lnTo>
                <a:lnTo>
                  <a:pt x="843205" y="1280236"/>
                </a:lnTo>
                <a:lnTo>
                  <a:pt x="797681" y="1292160"/>
                </a:lnTo>
                <a:lnTo>
                  <a:pt x="750930" y="1300834"/>
                </a:lnTo>
                <a:lnTo>
                  <a:pt x="703077" y="1306131"/>
                </a:lnTo>
                <a:lnTo>
                  <a:pt x="654249" y="1307924"/>
                </a:lnTo>
                <a:close/>
              </a:path>
            </a:pathLst>
          </a:custGeom>
          <a:solidFill>
            <a:srgbClr val="4C8BF5"/>
          </a:solidFill>
        </p:spPr>
        <p:txBody>
          <a:bodyPr wrap="square" lIns="0" tIns="0" rIns="0" bIns="0" rtlCol="0"/>
          <a:lstStyle/>
          <a:p>
            <a:endParaRPr sz="2400" dirty="0"/>
          </a:p>
        </p:txBody>
      </p:sp>
      <p:sp>
        <p:nvSpPr>
          <p:cNvPr id="9" name="object 15">
            <a:extLst>
              <a:ext uri="{FF2B5EF4-FFF2-40B4-BE49-F238E27FC236}">
                <a16:creationId xmlns:a16="http://schemas.microsoft.com/office/drawing/2014/main" id="{1BBCCE87-C838-4F5B-8B9B-CA0515FE327C}"/>
              </a:ext>
            </a:extLst>
          </p:cNvPr>
          <p:cNvSpPr/>
          <p:nvPr/>
        </p:nvSpPr>
        <p:spPr>
          <a:xfrm>
            <a:off x="7959078" y="2218495"/>
            <a:ext cx="960072" cy="759238"/>
          </a:xfrm>
          <a:prstGeom prst="rect">
            <a:avLst/>
          </a:prstGeom>
          <a:blipFill>
            <a:blip r:embed="rId4" cstate="print"/>
            <a:stretch>
              <a:fillRect/>
            </a:stretch>
          </a:blipFill>
          <a:ln>
            <a:solidFill>
              <a:srgbClr val="4C8BF5"/>
            </a:solidFill>
          </a:ln>
        </p:spPr>
        <p:txBody>
          <a:bodyPr wrap="square" lIns="0" tIns="0" rIns="0" bIns="0" rtlCol="0"/>
          <a:lstStyle/>
          <a:p>
            <a:endParaRPr sz="2400" dirty="0"/>
          </a:p>
        </p:txBody>
      </p:sp>
    </p:spTree>
    <p:extLst>
      <p:ext uri="{BB962C8B-B14F-4D97-AF65-F5344CB8AC3E}">
        <p14:creationId xmlns:p14="http://schemas.microsoft.com/office/powerpoint/2010/main" val="116166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68859" y="6494536"/>
            <a:ext cx="5923280" cy="364067"/>
          </a:xfrm>
          <a:custGeom>
            <a:avLst/>
            <a:gdLst/>
            <a:ahLst/>
            <a:cxnLst/>
            <a:rect l="l" t="t" r="r" b="b"/>
            <a:pathLst>
              <a:path w="4442459" h="273050">
                <a:moveTo>
                  <a:pt x="4442355" y="272597"/>
                </a:moveTo>
                <a:lnTo>
                  <a:pt x="0" y="272597"/>
                </a:lnTo>
                <a:lnTo>
                  <a:pt x="4442355" y="0"/>
                </a:lnTo>
                <a:lnTo>
                  <a:pt x="4442355" y="272597"/>
                </a:lnTo>
                <a:close/>
              </a:path>
            </a:pathLst>
          </a:custGeom>
          <a:solidFill>
            <a:srgbClr val="2268D1"/>
          </a:solidFill>
        </p:spPr>
        <p:txBody>
          <a:bodyPr wrap="square" lIns="0" tIns="0" rIns="0" bIns="0" rtlCol="0"/>
          <a:lstStyle/>
          <a:p>
            <a:endParaRPr sz="2400" dirty="0"/>
          </a:p>
        </p:txBody>
      </p:sp>
      <p:sp>
        <p:nvSpPr>
          <p:cNvPr id="3" name="object 3"/>
          <p:cNvSpPr/>
          <p:nvPr/>
        </p:nvSpPr>
        <p:spPr>
          <a:xfrm>
            <a:off x="0" y="6395301"/>
            <a:ext cx="10727267" cy="463127"/>
          </a:xfrm>
          <a:custGeom>
            <a:avLst/>
            <a:gdLst/>
            <a:ahLst/>
            <a:cxnLst/>
            <a:rect l="l" t="t" r="r" b="b"/>
            <a:pathLst>
              <a:path w="8045450" h="347345">
                <a:moveTo>
                  <a:pt x="8045399" y="347099"/>
                </a:moveTo>
                <a:lnTo>
                  <a:pt x="0" y="347099"/>
                </a:lnTo>
                <a:lnTo>
                  <a:pt x="0" y="0"/>
                </a:lnTo>
                <a:lnTo>
                  <a:pt x="8045399" y="347099"/>
                </a:lnTo>
                <a:close/>
              </a:path>
            </a:pathLst>
          </a:custGeom>
          <a:solidFill>
            <a:srgbClr val="4285F4"/>
          </a:solidFill>
        </p:spPr>
        <p:txBody>
          <a:bodyPr wrap="square" lIns="0" tIns="0" rIns="0" bIns="0" rtlCol="0"/>
          <a:lstStyle/>
          <a:p>
            <a:endParaRPr sz="2400" dirty="0"/>
          </a:p>
        </p:txBody>
      </p:sp>
      <p:sp>
        <p:nvSpPr>
          <p:cNvPr id="4" name="object 4"/>
          <p:cNvSpPr/>
          <p:nvPr/>
        </p:nvSpPr>
        <p:spPr>
          <a:xfrm>
            <a:off x="11039233" y="6551651"/>
            <a:ext cx="1064800" cy="306348"/>
          </a:xfrm>
          <a:prstGeom prst="rect">
            <a:avLst/>
          </a:prstGeom>
          <a:blipFill>
            <a:blip r:embed="rId2" cstate="print"/>
            <a:stretch>
              <a:fillRect/>
            </a:stretch>
          </a:blipFill>
        </p:spPr>
        <p:txBody>
          <a:bodyPr wrap="square" lIns="0" tIns="0" rIns="0" bIns="0" rtlCol="0"/>
          <a:lstStyle/>
          <a:p>
            <a:endParaRPr sz="2400" dirty="0"/>
          </a:p>
        </p:txBody>
      </p:sp>
      <p:sp>
        <p:nvSpPr>
          <p:cNvPr id="6" name="object 6"/>
          <p:cNvSpPr txBox="1">
            <a:spLocks noGrp="1"/>
          </p:cNvSpPr>
          <p:nvPr>
            <p:ph type="title"/>
          </p:nvPr>
        </p:nvSpPr>
        <p:spPr>
          <a:xfrm>
            <a:off x="581355" y="514453"/>
            <a:ext cx="10768906" cy="571096"/>
          </a:xfrm>
          <a:prstGeom prst="rect">
            <a:avLst/>
          </a:prstGeom>
        </p:spPr>
        <p:txBody>
          <a:bodyPr vert="horz" wrap="square" lIns="0" tIns="16933" rIns="0" bIns="0" rtlCol="0" anchor="ctr">
            <a:spAutoFit/>
          </a:bodyPr>
          <a:lstStyle/>
          <a:p>
            <a:pPr marL="16510">
              <a:lnSpc>
                <a:spcPct val="100000"/>
              </a:lnSpc>
              <a:spcBef>
                <a:spcPts val="133"/>
              </a:spcBef>
            </a:pPr>
            <a:r>
              <a:rPr lang="en-US" sz="3600" spc="-47" dirty="0">
                <a:solidFill>
                  <a:srgbClr val="000000"/>
                </a:solidFill>
                <a:latin typeface="Trebuchet MS"/>
                <a:cs typeface="Arial"/>
              </a:rPr>
              <a:t>Dataset Introduction – </a:t>
            </a:r>
            <a:r>
              <a:rPr lang="en-US" sz="3600" i="1" spc="-47" dirty="0">
                <a:solidFill>
                  <a:srgbClr val="000000"/>
                </a:solidFill>
                <a:latin typeface="Trebuchet MS"/>
                <a:cs typeface="Arial"/>
              </a:rPr>
              <a:t>Political Advertising on Google</a:t>
            </a:r>
            <a:endParaRPr lang="en-US" sz="3600" spc="-47" dirty="0">
              <a:solidFill>
                <a:srgbClr val="000000"/>
              </a:solidFill>
              <a:latin typeface="Trebuchet MS"/>
              <a:cs typeface="Arial"/>
            </a:endParaRPr>
          </a:p>
        </p:txBody>
      </p:sp>
      <p:sp>
        <p:nvSpPr>
          <p:cNvPr id="11" name="TextBox 10">
            <a:extLst>
              <a:ext uri="{FF2B5EF4-FFF2-40B4-BE49-F238E27FC236}">
                <a16:creationId xmlns:a16="http://schemas.microsoft.com/office/drawing/2014/main" id="{1369D8AC-A883-4AFA-A44E-55B75B7A048F}"/>
              </a:ext>
            </a:extLst>
          </p:cNvPr>
          <p:cNvSpPr txBox="1"/>
          <p:nvPr/>
        </p:nvSpPr>
        <p:spPr>
          <a:xfrm>
            <a:off x="383005" y="1315453"/>
            <a:ext cx="5931568" cy="48797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1600" dirty="0">
                <a:latin typeface="Trebuchet MS"/>
                <a:ea typeface="+mn-lt"/>
                <a:cs typeface="+mn-lt"/>
              </a:rPr>
              <a:t>For our application demo, we will be using a publicly available dataset that is hosted in BigQuery</a:t>
            </a:r>
            <a:endParaRPr lang="en-US" dirty="0"/>
          </a:p>
          <a:p>
            <a:pPr marL="285750" indent="-285750">
              <a:lnSpc>
                <a:spcPct val="90000"/>
              </a:lnSpc>
              <a:spcBef>
                <a:spcPts val="1000"/>
              </a:spcBef>
              <a:buFont typeface="Arial"/>
              <a:buChar char="•"/>
            </a:pPr>
            <a:r>
              <a:rPr lang="en-US" sz="1600" dirty="0">
                <a:latin typeface="Trebuchet MS"/>
                <a:ea typeface="+mn-lt"/>
                <a:cs typeface="+mn-lt"/>
              </a:rPr>
              <a:t>The dataset contains information on how much money is spent by verified advertisers on political advertising across Google Ad Services, and demographic targeting used in political ad campaigns by these advertisers are also provided</a:t>
            </a:r>
            <a:endParaRPr lang="en-US" dirty="0"/>
          </a:p>
          <a:p>
            <a:pPr marL="285750" indent="-285750">
              <a:lnSpc>
                <a:spcPct val="90000"/>
              </a:lnSpc>
              <a:spcBef>
                <a:spcPts val="1000"/>
              </a:spcBef>
              <a:buFont typeface="Arial"/>
              <a:buChar char="•"/>
            </a:pPr>
            <a:r>
              <a:rPr lang="en-US" sz="1600" dirty="0">
                <a:latin typeface="Trebuchet MS"/>
                <a:ea typeface="+mn-lt"/>
                <a:cs typeface="+mn-lt"/>
              </a:rPr>
              <a:t>This dataset is hosted in Google BigQuery and is included in BigQuery's 1TB/month of free tier processing</a:t>
            </a:r>
          </a:p>
          <a:p>
            <a:pPr marL="742950" lvl="1" indent="-285750">
              <a:lnSpc>
                <a:spcPct val="90000"/>
              </a:lnSpc>
              <a:spcBef>
                <a:spcPts val="500"/>
              </a:spcBef>
              <a:buFont typeface="Arial"/>
              <a:buChar char="•"/>
            </a:pPr>
            <a:r>
              <a:rPr lang="en-US" sz="1600" dirty="0">
                <a:latin typeface="Trebuchet MS"/>
                <a:ea typeface="+mn-lt"/>
                <a:cs typeface="+mn-lt"/>
              </a:rPr>
              <a:t>Each user receives 1TB of free BigQuery processing every month, which can be used to run queries on this public dataset</a:t>
            </a:r>
          </a:p>
          <a:p>
            <a:pPr marL="285750" indent="-285750">
              <a:lnSpc>
                <a:spcPct val="90000"/>
              </a:lnSpc>
              <a:spcBef>
                <a:spcPts val="1000"/>
              </a:spcBef>
              <a:buFont typeface="Arial"/>
              <a:buChar char="•"/>
            </a:pPr>
            <a:r>
              <a:rPr lang="en-US" sz="1600" dirty="0">
                <a:latin typeface="Trebuchet MS"/>
                <a:ea typeface="+mn-lt"/>
                <a:cs typeface="+mn-lt"/>
              </a:rPr>
              <a:t>We will use this dataset in BigQuery to answer two questions related to political advertising campaigns</a:t>
            </a:r>
          </a:p>
          <a:p>
            <a:pPr marL="742950" lvl="1" indent="-285750">
              <a:lnSpc>
                <a:spcPct val="90000"/>
              </a:lnSpc>
              <a:spcBef>
                <a:spcPts val="500"/>
              </a:spcBef>
              <a:buFont typeface="Arial"/>
              <a:buChar char="•"/>
            </a:pPr>
            <a:r>
              <a:rPr lang="en-US" sz="1600" dirty="0">
                <a:latin typeface="Trebuchet MS"/>
                <a:ea typeface="+mn-lt"/>
                <a:cs typeface="+mn-lt"/>
              </a:rPr>
              <a:t>Which advertisers spend the most on political ad campaigns?</a:t>
            </a:r>
          </a:p>
          <a:p>
            <a:pPr marL="742950" lvl="1" indent="-285750">
              <a:lnSpc>
                <a:spcPct val="90000"/>
              </a:lnSpc>
              <a:spcBef>
                <a:spcPts val="500"/>
              </a:spcBef>
              <a:buFont typeface="Arial"/>
              <a:buChar char="•"/>
            </a:pPr>
            <a:r>
              <a:rPr lang="en-US" sz="1600" dirty="0">
                <a:latin typeface="Trebuchet MS"/>
                <a:ea typeface="+mn-lt"/>
                <a:cs typeface="+mn-lt"/>
              </a:rPr>
              <a:t>Which advertisers produce the most successful advertisements in the US (as measured by impressions)?</a:t>
            </a:r>
            <a:endParaRPr lang="en-US" sz="1200" dirty="0">
              <a:latin typeface="Trebuchet MS"/>
            </a:endParaRPr>
          </a:p>
        </p:txBody>
      </p:sp>
      <p:pic>
        <p:nvPicPr>
          <p:cNvPr id="12" name="Shape 806">
            <a:extLst>
              <a:ext uri="{FF2B5EF4-FFF2-40B4-BE49-F238E27FC236}">
                <a16:creationId xmlns:a16="http://schemas.microsoft.com/office/drawing/2014/main" id="{FB06BBE9-F3EF-4E94-831F-B314CE7F4223}"/>
              </a:ext>
            </a:extLst>
          </p:cNvPr>
          <p:cNvPicPr preferRelativeResize="0"/>
          <p:nvPr/>
        </p:nvPicPr>
        <p:blipFill rotWithShape="1">
          <a:blip r:embed="rId3">
            <a:alphaModFix/>
          </a:blip>
          <a:srcRect/>
          <a:stretch/>
        </p:blipFill>
        <p:spPr>
          <a:xfrm>
            <a:off x="10414610" y="114300"/>
            <a:ext cx="1653567" cy="189873"/>
          </a:xfrm>
          <a:prstGeom prst="rect">
            <a:avLst/>
          </a:prstGeom>
          <a:noFill/>
          <a:ln>
            <a:noFill/>
          </a:ln>
        </p:spPr>
      </p:pic>
      <p:graphicFrame>
        <p:nvGraphicFramePr>
          <p:cNvPr id="5" name="Diagram 6">
            <a:extLst>
              <a:ext uri="{FF2B5EF4-FFF2-40B4-BE49-F238E27FC236}">
                <a16:creationId xmlns:a16="http://schemas.microsoft.com/office/drawing/2014/main" id="{277D8999-B9A2-4A1D-90BD-BE2A80BC035B}"/>
              </a:ext>
            </a:extLst>
          </p:cNvPr>
          <p:cNvGraphicFramePr/>
          <p:nvPr>
            <p:extLst>
              <p:ext uri="{D42A27DB-BD31-4B8C-83A1-F6EECF244321}">
                <p14:modId xmlns:p14="http://schemas.microsoft.com/office/powerpoint/2010/main" val="3105561132"/>
              </p:ext>
            </p:extLst>
          </p:nvPr>
        </p:nvGraphicFramePr>
        <p:xfrm>
          <a:off x="6883066" y="1459831"/>
          <a:ext cx="4817643" cy="49359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03" name="TextBox 1302">
            <a:extLst>
              <a:ext uri="{FF2B5EF4-FFF2-40B4-BE49-F238E27FC236}">
                <a16:creationId xmlns:a16="http://schemas.microsoft.com/office/drawing/2014/main" id="{4CF3BFE1-D155-4D67-9254-2E0DFBBA712A}"/>
              </a:ext>
            </a:extLst>
          </p:cNvPr>
          <p:cNvSpPr txBox="1"/>
          <p:nvPr/>
        </p:nvSpPr>
        <p:spPr>
          <a:xfrm>
            <a:off x="7361320" y="1145005"/>
            <a:ext cx="36355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i="1" dirty="0">
                <a:latin typeface="Trebuchet MS"/>
              </a:rPr>
              <a:t>The dataset has six tables...</a:t>
            </a:r>
          </a:p>
        </p:txBody>
      </p:sp>
    </p:spTree>
    <p:extLst>
      <p:ext uri="{BB962C8B-B14F-4D97-AF65-F5344CB8AC3E}">
        <p14:creationId xmlns:p14="http://schemas.microsoft.com/office/powerpoint/2010/main" val="3618359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56" name="Shape 856"/>
          <p:cNvSpPr txBox="1">
            <a:spLocks noGrp="1"/>
          </p:cNvSpPr>
          <p:nvPr>
            <p:ph type="body" idx="1"/>
          </p:nvPr>
        </p:nvSpPr>
        <p:spPr>
          <a:xfrm>
            <a:off x="216433" y="1537393"/>
            <a:ext cx="2659200" cy="4064450"/>
          </a:xfrm>
          <a:prstGeom prst="rect">
            <a:avLst/>
          </a:prstGeom>
          <a:noFill/>
          <a:ln>
            <a:noFill/>
          </a:ln>
        </p:spPr>
        <p:txBody>
          <a:bodyPr vert="horz" lIns="121900" tIns="121900" rIns="121900" bIns="121900" rtlCol="0" anchor="t" anchorCtr="0">
            <a:noAutofit/>
          </a:bodyPr>
          <a:lstStyle/>
          <a:p>
            <a:pPr marL="285750" indent="-285750">
              <a:lnSpc>
                <a:spcPct val="100000"/>
              </a:lnSpc>
              <a:spcBef>
                <a:spcPts val="1333"/>
              </a:spcBef>
              <a:spcAft>
                <a:spcPts val="0"/>
              </a:spcAft>
              <a:buClr>
                <a:srgbClr val="4C8BF5"/>
              </a:buClr>
              <a:buSzPct val="100000"/>
              <a:buFont typeface="Arial"/>
              <a:buChar char="•"/>
            </a:pPr>
            <a:r>
              <a:rPr lang="en-US" sz="1300" b="1" dirty="0"/>
              <a:t>Click on the ‘ADD DATA’ button on the left-hand side of the webpage.</a:t>
            </a:r>
            <a:endParaRPr lang="en-US" dirty="0"/>
          </a:p>
          <a:p>
            <a:pPr marL="285750" indent="-285750">
              <a:lnSpc>
                <a:spcPct val="100000"/>
              </a:lnSpc>
              <a:spcBef>
                <a:spcPts val="1333"/>
              </a:spcBef>
              <a:spcAft>
                <a:spcPts val="0"/>
              </a:spcAft>
              <a:buClr>
                <a:srgbClr val="4C8BF5"/>
              </a:buClr>
              <a:buSzPct val="100000"/>
              <a:buFont typeface="Arial"/>
              <a:buChar char="•"/>
            </a:pPr>
            <a:r>
              <a:rPr lang="en-US" sz="1300" b="1" dirty="0"/>
              <a:t>Click ‘Explore public dataset’. A new window will pop out and we can search the name of the dataset we are looking for.</a:t>
            </a:r>
            <a:endParaRPr lang="en-US" dirty="0"/>
          </a:p>
          <a:p>
            <a:pPr marL="285750" indent="-285750">
              <a:lnSpc>
                <a:spcPct val="100000"/>
              </a:lnSpc>
              <a:spcBef>
                <a:spcPts val="1333"/>
              </a:spcBef>
              <a:spcAft>
                <a:spcPts val="0"/>
              </a:spcAft>
              <a:buClr>
                <a:srgbClr val="4C8BF5"/>
              </a:buClr>
              <a:buSzPct val="100000"/>
              <a:buFont typeface="Arial"/>
              <a:buChar char="•"/>
            </a:pPr>
            <a:r>
              <a:rPr lang="en-US" sz="1300" b="1" dirty="0"/>
              <a:t>Click on the dataset we want to use to see the data overview.</a:t>
            </a:r>
            <a:endParaRPr lang="en-US" dirty="0"/>
          </a:p>
          <a:p>
            <a:pPr marL="285750" indent="-285750">
              <a:lnSpc>
                <a:spcPct val="100000"/>
              </a:lnSpc>
              <a:spcBef>
                <a:spcPts val="1333"/>
              </a:spcBef>
              <a:spcAft>
                <a:spcPts val="0"/>
              </a:spcAft>
              <a:buClr>
                <a:srgbClr val="4C8BF5"/>
              </a:buClr>
              <a:buSzPct val="100000"/>
              <a:buFont typeface="Arial"/>
              <a:buChar char="•"/>
            </a:pPr>
            <a:r>
              <a:rPr lang="en-US" sz="1300" b="1" dirty="0"/>
              <a:t>Click on ‘VIEW DATASET’ to open the dataset folder in BigQuery.</a:t>
            </a:r>
            <a:endParaRPr lang="en-US" dirty="0"/>
          </a:p>
          <a:p>
            <a:pPr marL="342900" indent="-342900">
              <a:lnSpc>
                <a:spcPct val="100000"/>
              </a:lnSpc>
              <a:spcBef>
                <a:spcPts val="1333"/>
              </a:spcBef>
              <a:buClr>
                <a:srgbClr val="4C8BF5"/>
              </a:buClr>
              <a:buSzPct val="100000"/>
              <a:buFont typeface="Arial" panose="020B0604020202020204" pitchFamily="34" charset="0"/>
              <a:buChar char="•"/>
            </a:pPr>
            <a:endParaRPr lang="en-US" sz="1300" b="1" dirty="0"/>
          </a:p>
          <a:p>
            <a:pPr marL="951865" lvl="1" indent="-342900">
              <a:lnSpc>
                <a:spcPct val="100000"/>
              </a:lnSpc>
              <a:spcBef>
                <a:spcPts val="1333"/>
              </a:spcBef>
              <a:spcAft>
                <a:spcPts val="0"/>
              </a:spcAft>
              <a:buClr>
                <a:srgbClr val="4C8BF5"/>
              </a:buClr>
              <a:buSzPct val="100000"/>
              <a:buFont typeface="Arial" panose="020B0604020202020204" pitchFamily="34" charset="0"/>
              <a:buChar char="•"/>
            </a:pPr>
            <a:endParaRPr lang="en-US" sz="1300" b="1" dirty="0"/>
          </a:p>
          <a:p>
            <a:pPr marL="342900" indent="-342900">
              <a:lnSpc>
                <a:spcPct val="100000"/>
              </a:lnSpc>
              <a:spcBef>
                <a:spcPts val="1333"/>
              </a:spcBef>
              <a:spcAft>
                <a:spcPts val="0"/>
              </a:spcAft>
              <a:buClr>
                <a:srgbClr val="4C8BF5"/>
              </a:buClr>
              <a:buSzPct val="100000"/>
              <a:buFont typeface="Arial" panose="020B0604020202020204" pitchFamily="34" charset="0"/>
              <a:buChar char="•"/>
            </a:pPr>
            <a:endParaRPr lang="en-US" sz="1300" b="1" dirty="0"/>
          </a:p>
          <a:p>
            <a:pPr marL="342900" indent="-342900">
              <a:lnSpc>
                <a:spcPct val="100000"/>
              </a:lnSpc>
              <a:spcBef>
                <a:spcPts val="1333"/>
              </a:spcBef>
              <a:spcAft>
                <a:spcPts val="0"/>
              </a:spcAft>
              <a:buClr>
                <a:schemeClr val="tx1"/>
              </a:buClr>
              <a:buSzPct val="25000"/>
              <a:buFont typeface="Arial" panose="020B0604020202020204" pitchFamily="34" charset="0"/>
              <a:buChar char="•"/>
            </a:pPr>
            <a:endParaRPr lang="en-US" sz="1300" b="1" dirty="0"/>
          </a:p>
          <a:p>
            <a:pPr marL="342900" indent="-342900">
              <a:lnSpc>
                <a:spcPct val="100000"/>
              </a:lnSpc>
              <a:spcBef>
                <a:spcPts val="1333"/>
              </a:spcBef>
              <a:spcAft>
                <a:spcPts val="0"/>
              </a:spcAft>
              <a:buClr>
                <a:schemeClr val="tx1"/>
              </a:buClr>
              <a:buSzPct val="25000"/>
              <a:buFont typeface="Arial" panose="020B0604020202020204" pitchFamily="34" charset="0"/>
              <a:buChar char="•"/>
            </a:pPr>
            <a:endParaRPr lang="en-US" sz="1300" b="1" dirty="0"/>
          </a:p>
          <a:p>
            <a:pPr marL="285750" indent="-285750">
              <a:lnSpc>
                <a:spcPct val="100000"/>
              </a:lnSpc>
              <a:spcBef>
                <a:spcPts val="1333"/>
              </a:spcBef>
              <a:spcAft>
                <a:spcPts val="0"/>
              </a:spcAft>
              <a:buClr>
                <a:schemeClr val="tx1"/>
              </a:buClr>
              <a:buSzPct val="25000"/>
              <a:buFont typeface="Arial" panose="020B0604020202020204" pitchFamily="34" charset="0"/>
              <a:buChar char="•"/>
            </a:pPr>
            <a:endParaRPr lang="en-US" sz="1300" b="1" dirty="0"/>
          </a:p>
        </p:txBody>
      </p:sp>
      <p:sp>
        <p:nvSpPr>
          <p:cNvPr id="108" name="object 6">
            <a:extLst>
              <a:ext uri="{FF2B5EF4-FFF2-40B4-BE49-F238E27FC236}">
                <a16:creationId xmlns:a16="http://schemas.microsoft.com/office/drawing/2014/main" id="{C6DE37A0-8D63-4E73-98ED-581744664BD1}"/>
              </a:ext>
            </a:extLst>
          </p:cNvPr>
          <p:cNvSpPr txBox="1">
            <a:spLocks/>
          </p:cNvSpPr>
          <p:nvPr/>
        </p:nvSpPr>
        <p:spPr>
          <a:xfrm>
            <a:off x="85071" y="443805"/>
            <a:ext cx="9735204" cy="371041"/>
          </a:xfrm>
          <a:prstGeom prst="rect">
            <a:avLst/>
          </a:prstGeom>
        </p:spPr>
        <p:txBody>
          <a:bodyPr vert="horz" wrap="square" lIns="0" tIns="1693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40030" marR="229870">
              <a:lnSpc>
                <a:spcPts val="2707"/>
              </a:lnSpc>
              <a:spcBef>
                <a:spcPts val="233"/>
              </a:spcBef>
            </a:pPr>
            <a:r>
              <a:rPr lang="en-US" sz="3200" spc="-7" dirty="0">
                <a:latin typeface="Trebuchet MS"/>
                <a:ea typeface="+mj-lt"/>
                <a:cs typeface="+mj-lt"/>
              </a:rPr>
              <a:t>Importing Political Ads data into our project (1/2)</a:t>
            </a:r>
            <a:endParaRPr lang="en-US" sz="3200" dirty="0">
              <a:latin typeface="Trebuchet MS"/>
              <a:ea typeface="+mn-ea"/>
              <a:cs typeface="Calibri Light"/>
            </a:endParaRPr>
          </a:p>
        </p:txBody>
      </p:sp>
      <p:pic>
        <p:nvPicPr>
          <p:cNvPr id="111" name="Shape 806">
            <a:extLst>
              <a:ext uri="{FF2B5EF4-FFF2-40B4-BE49-F238E27FC236}">
                <a16:creationId xmlns:a16="http://schemas.microsoft.com/office/drawing/2014/main" id="{8DDC5B7B-D3FA-48C6-BBF9-D9B2F98E2682}"/>
              </a:ext>
            </a:extLst>
          </p:cNvPr>
          <p:cNvPicPr preferRelativeResize="0"/>
          <p:nvPr/>
        </p:nvPicPr>
        <p:blipFill rotWithShape="1">
          <a:blip r:embed="rId3">
            <a:alphaModFix/>
          </a:blip>
          <a:srcRect/>
          <a:stretch/>
        </p:blipFill>
        <p:spPr>
          <a:xfrm>
            <a:off x="10414610" y="114300"/>
            <a:ext cx="1653567" cy="189873"/>
          </a:xfrm>
          <a:prstGeom prst="rect">
            <a:avLst/>
          </a:prstGeom>
          <a:noFill/>
          <a:ln>
            <a:noFill/>
          </a:ln>
        </p:spPr>
      </p:pic>
      <p:sp>
        <p:nvSpPr>
          <p:cNvPr id="9" name="Arrow: Right 8">
            <a:extLst>
              <a:ext uri="{FF2B5EF4-FFF2-40B4-BE49-F238E27FC236}">
                <a16:creationId xmlns:a16="http://schemas.microsoft.com/office/drawing/2014/main" id="{4A77318B-78DD-4A8D-ADC6-794009A23F32}"/>
              </a:ext>
            </a:extLst>
          </p:cNvPr>
          <p:cNvSpPr/>
          <p:nvPr/>
        </p:nvSpPr>
        <p:spPr>
          <a:xfrm>
            <a:off x="6518053" y="2373549"/>
            <a:ext cx="400050" cy="295275"/>
          </a:xfrm>
          <a:prstGeom prst="rightArrow">
            <a:avLst/>
          </a:prstGeom>
          <a:solidFill>
            <a:srgbClr val="4C8B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5">
            <a:extLst>
              <a:ext uri="{FF2B5EF4-FFF2-40B4-BE49-F238E27FC236}">
                <a16:creationId xmlns:a16="http://schemas.microsoft.com/office/drawing/2014/main" id="{C48D11CC-947B-46DB-A992-F60BD694A7E0}"/>
              </a:ext>
            </a:extLst>
          </p:cNvPr>
          <p:cNvSpPr/>
          <p:nvPr/>
        </p:nvSpPr>
        <p:spPr>
          <a:xfrm rot="7920000">
            <a:off x="8778620" y="3761993"/>
            <a:ext cx="400050" cy="295275"/>
          </a:xfrm>
          <a:prstGeom prst="rightArrow">
            <a:avLst/>
          </a:prstGeom>
          <a:solidFill>
            <a:srgbClr val="4C8B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圖片 4">
            <a:extLst>
              <a:ext uri="{FF2B5EF4-FFF2-40B4-BE49-F238E27FC236}">
                <a16:creationId xmlns:a16="http://schemas.microsoft.com/office/drawing/2014/main" id="{D7FEA8A1-F265-427F-90F5-4E20EB2B6E95}"/>
              </a:ext>
            </a:extLst>
          </p:cNvPr>
          <p:cNvPicPr/>
          <p:nvPr/>
        </p:nvPicPr>
        <p:blipFill>
          <a:blip r:embed="rId4"/>
          <a:stretch>
            <a:fillRect/>
          </a:stretch>
        </p:blipFill>
        <p:spPr>
          <a:xfrm>
            <a:off x="7301084" y="1053148"/>
            <a:ext cx="4496514" cy="2319486"/>
          </a:xfrm>
          <a:prstGeom prst="rect">
            <a:avLst/>
          </a:prstGeom>
          <a:ln>
            <a:solidFill>
              <a:srgbClr val="4472C4"/>
            </a:solidFill>
          </a:ln>
        </p:spPr>
      </p:pic>
      <p:pic>
        <p:nvPicPr>
          <p:cNvPr id="17" name="圖片 5">
            <a:extLst>
              <a:ext uri="{FF2B5EF4-FFF2-40B4-BE49-F238E27FC236}">
                <a16:creationId xmlns:a16="http://schemas.microsoft.com/office/drawing/2014/main" id="{7B89B8AF-ACC8-4FF8-AF8B-13B3214825E3}"/>
              </a:ext>
            </a:extLst>
          </p:cNvPr>
          <p:cNvPicPr/>
          <p:nvPr/>
        </p:nvPicPr>
        <p:blipFill rotWithShape="1">
          <a:blip r:embed="rId5"/>
          <a:srcRect r="1035"/>
          <a:stretch/>
        </p:blipFill>
        <p:spPr bwMode="auto">
          <a:xfrm>
            <a:off x="5987366" y="4322005"/>
            <a:ext cx="4484077" cy="2449393"/>
          </a:xfrm>
          <a:prstGeom prst="rect">
            <a:avLst/>
          </a:prstGeom>
          <a:ln>
            <a:solidFill>
              <a:srgbClr val="4472C4"/>
            </a:solidFill>
          </a:ln>
          <a:extLst>
            <a:ext uri="{53640926-AAD7-44D8-BBD7-CCE9431645EC}">
              <a14:shadowObscured xmlns:a14="http://schemas.microsoft.com/office/drawing/2010/main"/>
            </a:ext>
          </a:extLst>
        </p:spPr>
      </p:pic>
      <p:pic>
        <p:nvPicPr>
          <p:cNvPr id="2" name="Picture 2" descr="A screenshot of a cell phone&#10;&#10;Description generated with very high confidence">
            <a:extLst>
              <a:ext uri="{FF2B5EF4-FFF2-40B4-BE49-F238E27FC236}">
                <a16:creationId xmlns:a16="http://schemas.microsoft.com/office/drawing/2014/main" id="{6B640697-4EC3-47A7-A57D-B8E1724902BB}"/>
              </a:ext>
            </a:extLst>
          </p:cNvPr>
          <p:cNvPicPr>
            <a:picLocks noChangeAspect="1"/>
          </p:cNvPicPr>
          <p:nvPr/>
        </p:nvPicPr>
        <p:blipFill>
          <a:blip r:embed="rId6"/>
          <a:stretch>
            <a:fillRect/>
          </a:stretch>
        </p:blipFill>
        <p:spPr>
          <a:xfrm>
            <a:off x="3566038" y="932803"/>
            <a:ext cx="2490403" cy="3271520"/>
          </a:xfrm>
          <a:prstGeom prst="rect">
            <a:avLst/>
          </a:prstGeom>
          <a:ln>
            <a:solidFill>
              <a:srgbClr val="4C8BF5"/>
            </a:solidFill>
          </a:ln>
        </p:spPr>
      </p:pic>
      <p:sp>
        <p:nvSpPr>
          <p:cNvPr id="4" name="Rectangle 3">
            <a:extLst>
              <a:ext uri="{FF2B5EF4-FFF2-40B4-BE49-F238E27FC236}">
                <a16:creationId xmlns:a16="http://schemas.microsoft.com/office/drawing/2014/main" id="{C633AF02-C483-401F-8F09-4F9D8C25A745}"/>
              </a:ext>
            </a:extLst>
          </p:cNvPr>
          <p:cNvSpPr/>
          <p:nvPr/>
        </p:nvSpPr>
        <p:spPr>
          <a:xfrm>
            <a:off x="4683760" y="3542662"/>
            <a:ext cx="1148080" cy="18288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453626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56" name="Shape 856"/>
          <p:cNvSpPr txBox="1">
            <a:spLocks noGrp="1"/>
          </p:cNvSpPr>
          <p:nvPr>
            <p:ph type="body" idx="1"/>
          </p:nvPr>
        </p:nvSpPr>
        <p:spPr>
          <a:xfrm>
            <a:off x="216433" y="1400233"/>
            <a:ext cx="2659200" cy="4064450"/>
          </a:xfrm>
          <a:prstGeom prst="rect">
            <a:avLst/>
          </a:prstGeom>
          <a:noFill/>
          <a:ln>
            <a:noFill/>
          </a:ln>
        </p:spPr>
        <p:txBody>
          <a:bodyPr vert="horz" lIns="121900" tIns="121900" rIns="121900" bIns="121900" rtlCol="0" anchor="t" anchorCtr="0">
            <a:noAutofit/>
          </a:bodyPr>
          <a:lstStyle/>
          <a:p>
            <a:pPr marL="342900" indent="-342900">
              <a:lnSpc>
                <a:spcPct val="100000"/>
              </a:lnSpc>
              <a:spcBef>
                <a:spcPts val="1333"/>
              </a:spcBef>
              <a:spcAft>
                <a:spcPts val="0"/>
              </a:spcAft>
              <a:buClr>
                <a:srgbClr val="4C8BF5"/>
              </a:buClr>
              <a:buSzPct val="100000"/>
              <a:buFont typeface="Arial" panose="020B0604020202020204" pitchFamily="34" charset="0"/>
              <a:buChar char="•"/>
            </a:pPr>
            <a:r>
              <a:rPr lang="en-US" sz="1300" b="1" dirty="0"/>
              <a:t>Click on the ‘COPY TABLE’ button and a new window will pop out. Select the Project name and database name that we want the table to be in.</a:t>
            </a:r>
          </a:p>
          <a:p>
            <a:pPr marL="342900" indent="-342900">
              <a:lnSpc>
                <a:spcPct val="100000"/>
              </a:lnSpc>
              <a:spcBef>
                <a:spcPts val="1333"/>
              </a:spcBef>
              <a:spcAft>
                <a:spcPts val="0"/>
              </a:spcAft>
              <a:buClr>
                <a:srgbClr val="4C8BF5"/>
              </a:buClr>
              <a:buSzPct val="100000"/>
              <a:buFont typeface="Arial" panose="020B0604020202020204" pitchFamily="34" charset="0"/>
              <a:buChar char="•"/>
            </a:pPr>
            <a:endParaRPr lang="en-US" dirty="0"/>
          </a:p>
          <a:p>
            <a:pPr marL="342900" indent="-342900">
              <a:lnSpc>
                <a:spcPct val="100000"/>
              </a:lnSpc>
              <a:spcBef>
                <a:spcPts val="1333"/>
              </a:spcBef>
              <a:spcAft>
                <a:spcPts val="0"/>
              </a:spcAft>
              <a:buClr>
                <a:srgbClr val="4C8BF5"/>
              </a:buClr>
              <a:buSzPct val="100000"/>
              <a:buFont typeface="Arial" panose="020B0604020202020204" pitchFamily="34" charset="0"/>
              <a:buChar char="•"/>
            </a:pPr>
            <a:r>
              <a:rPr lang="en-US" sz="1300" b="1" dirty="0"/>
              <a:t>Create a name for the table. It can be the same as the original table since we are creating the table in a different location.</a:t>
            </a:r>
          </a:p>
          <a:p>
            <a:pPr marL="342900" indent="-342900">
              <a:lnSpc>
                <a:spcPct val="100000"/>
              </a:lnSpc>
              <a:spcBef>
                <a:spcPts val="1333"/>
              </a:spcBef>
              <a:spcAft>
                <a:spcPts val="0"/>
              </a:spcAft>
              <a:buClr>
                <a:srgbClr val="4C8BF5"/>
              </a:buClr>
              <a:buSzPct val="100000"/>
              <a:buFont typeface="Arial" panose="020B0604020202020204" pitchFamily="34" charset="0"/>
              <a:buChar char="•"/>
            </a:pPr>
            <a:endParaRPr lang="en-US" dirty="0"/>
          </a:p>
          <a:p>
            <a:pPr marL="342900" indent="-342900">
              <a:lnSpc>
                <a:spcPct val="100000"/>
              </a:lnSpc>
              <a:spcBef>
                <a:spcPts val="1333"/>
              </a:spcBef>
              <a:buClr>
                <a:srgbClr val="4C8BF5"/>
              </a:buClr>
              <a:buSzPct val="100000"/>
              <a:buFont typeface="Arial" panose="020B0604020202020204" pitchFamily="34" charset="0"/>
              <a:buChar char="•"/>
            </a:pPr>
            <a:r>
              <a:rPr lang="en-US" sz="1300" b="1" dirty="0"/>
              <a:t>Check the project folder and we can see the table is already been created.</a:t>
            </a:r>
            <a:endParaRPr lang="en-US" dirty="0"/>
          </a:p>
          <a:p>
            <a:pPr>
              <a:lnSpc>
                <a:spcPct val="100000"/>
              </a:lnSpc>
              <a:spcBef>
                <a:spcPts val="1333"/>
              </a:spcBef>
              <a:buClr>
                <a:srgbClr val="4C8BF5"/>
              </a:buClr>
              <a:buSzPct val="100000"/>
            </a:pPr>
            <a:endParaRPr lang="en-US" sz="1300" b="1" dirty="0"/>
          </a:p>
          <a:p>
            <a:pPr marL="342900" indent="-342900">
              <a:lnSpc>
                <a:spcPct val="100000"/>
              </a:lnSpc>
              <a:spcBef>
                <a:spcPts val="1333"/>
              </a:spcBef>
              <a:buClr>
                <a:srgbClr val="4C8BF5"/>
              </a:buClr>
              <a:buSzPct val="100000"/>
              <a:buFont typeface="Arial" panose="020B0604020202020204" pitchFamily="34" charset="0"/>
              <a:buChar char="•"/>
            </a:pPr>
            <a:endParaRPr lang="en-US" sz="1300" b="1" dirty="0"/>
          </a:p>
          <a:p>
            <a:pPr marL="951865" lvl="1" indent="-342900">
              <a:lnSpc>
                <a:spcPct val="100000"/>
              </a:lnSpc>
              <a:spcBef>
                <a:spcPts val="1333"/>
              </a:spcBef>
              <a:spcAft>
                <a:spcPts val="0"/>
              </a:spcAft>
              <a:buClr>
                <a:srgbClr val="4C8BF5"/>
              </a:buClr>
              <a:buSzPct val="100000"/>
              <a:buFont typeface="Arial" panose="020B0604020202020204" pitchFamily="34" charset="0"/>
              <a:buChar char="•"/>
            </a:pPr>
            <a:endParaRPr lang="en-US" sz="1300" b="1" dirty="0"/>
          </a:p>
          <a:p>
            <a:pPr marL="342900" indent="-342900">
              <a:lnSpc>
                <a:spcPct val="100000"/>
              </a:lnSpc>
              <a:spcBef>
                <a:spcPts val="1333"/>
              </a:spcBef>
              <a:spcAft>
                <a:spcPts val="0"/>
              </a:spcAft>
              <a:buClr>
                <a:schemeClr val="tx1"/>
              </a:buClr>
              <a:buSzPct val="25000"/>
              <a:buFont typeface="Arial" panose="020B0604020202020204" pitchFamily="34" charset="0"/>
              <a:buChar char="•"/>
            </a:pPr>
            <a:endParaRPr lang="en-US" sz="1300" b="1" dirty="0"/>
          </a:p>
          <a:p>
            <a:pPr marL="342900" indent="-342900">
              <a:lnSpc>
                <a:spcPct val="100000"/>
              </a:lnSpc>
              <a:spcBef>
                <a:spcPts val="1333"/>
              </a:spcBef>
              <a:spcAft>
                <a:spcPts val="0"/>
              </a:spcAft>
              <a:buClr>
                <a:schemeClr val="tx1"/>
              </a:buClr>
              <a:buSzPct val="25000"/>
              <a:buFont typeface="Arial" panose="020B0604020202020204" pitchFamily="34" charset="0"/>
              <a:buChar char="•"/>
            </a:pPr>
            <a:endParaRPr lang="en-US" sz="1300" b="1" dirty="0"/>
          </a:p>
          <a:p>
            <a:pPr marL="342900" indent="-342900">
              <a:lnSpc>
                <a:spcPct val="100000"/>
              </a:lnSpc>
              <a:spcBef>
                <a:spcPts val="1333"/>
              </a:spcBef>
              <a:spcAft>
                <a:spcPts val="0"/>
              </a:spcAft>
              <a:buClr>
                <a:schemeClr val="tx1"/>
              </a:buClr>
              <a:buSzPct val="25000"/>
              <a:buFont typeface="Arial" panose="020B0604020202020204" pitchFamily="34" charset="0"/>
              <a:buChar char="•"/>
            </a:pPr>
            <a:endParaRPr lang="en-US" sz="1300" b="1" dirty="0"/>
          </a:p>
          <a:p>
            <a:pPr marL="285750" indent="-285750">
              <a:lnSpc>
                <a:spcPct val="100000"/>
              </a:lnSpc>
              <a:spcBef>
                <a:spcPts val="1333"/>
              </a:spcBef>
              <a:spcAft>
                <a:spcPts val="0"/>
              </a:spcAft>
              <a:buClr>
                <a:schemeClr val="tx1"/>
              </a:buClr>
              <a:buSzPct val="25000"/>
              <a:buFont typeface="Arial" panose="020B0604020202020204" pitchFamily="34" charset="0"/>
              <a:buChar char="•"/>
            </a:pPr>
            <a:endParaRPr lang="en-US" sz="1300" b="1" dirty="0"/>
          </a:p>
        </p:txBody>
      </p:sp>
      <p:sp>
        <p:nvSpPr>
          <p:cNvPr id="108" name="object 6">
            <a:extLst>
              <a:ext uri="{FF2B5EF4-FFF2-40B4-BE49-F238E27FC236}">
                <a16:creationId xmlns:a16="http://schemas.microsoft.com/office/drawing/2014/main" id="{C6DE37A0-8D63-4E73-98ED-581744664BD1}"/>
              </a:ext>
            </a:extLst>
          </p:cNvPr>
          <p:cNvSpPr txBox="1">
            <a:spLocks/>
          </p:cNvSpPr>
          <p:nvPr/>
        </p:nvSpPr>
        <p:spPr>
          <a:xfrm>
            <a:off x="85071" y="443805"/>
            <a:ext cx="10706754" cy="371041"/>
          </a:xfrm>
          <a:prstGeom prst="rect">
            <a:avLst/>
          </a:prstGeom>
        </p:spPr>
        <p:txBody>
          <a:bodyPr vert="horz" wrap="square" lIns="0" tIns="1693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40030" marR="229870">
              <a:lnSpc>
                <a:spcPts val="2707"/>
              </a:lnSpc>
              <a:spcBef>
                <a:spcPts val="233"/>
              </a:spcBef>
            </a:pPr>
            <a:r>
              <a:rPr lang="en-US" sz="3200" spc="-7" dirty="0">
                <a:latin typeface="Trebuchet MS"/>
                <a:ea typeface="+mj-lt"/>
                <a:cs typeface="+mj-lt"/>
              </a:rPr>
              <a:t>Importing Political Ads data into our project (2/2)</a:t>
            </a:r>
            <a:endParaRPr lang="en-US" sz="3200" dirty="0">
              <a:latin typeface="Trebuchet MS"/>
              <a:cs typeface="Calibri Light"/>
            </a:endParaRPr>
          </a:p>
        </p:txBody>
      </p:sp>
      <p:pic>
        <p:nvPicPr>
          <p:cNvPr id="111" name="Shape 806">
            <a:extLst>
              <a:ext uri="{FF2B5EF4-FFF2-40B4-BE49-F238E27FC236}">
                <a16:creationId xmlns:a16="http://schemas.microsoft.com/office/drawing/2014/main" id="{8DDC5B7B-D3FA-48C6-BBF9-D9B2F98E2682}"/>
              </a:ext>
            </a:extLst>
          </p:cNvPr>
          <p:cNvPicPr preferRelativeResize="0"/>
          <p:nvPr/>
        </p:nvPicPr>
        <p:blipFill rotWithShape="1">
          <a:blip r:embed="rId3">
            <a:alphaModFix/>
          </a:blip>
          <a:srcRect/>
          <a:stretch/>
        </p:blipFill>
        <p:spPr>
          <a:xfrm>
            <a:off x="10414610" y="114300"/>
            <a:ext cx="1653567" cy="189873"/>
          </a:xfrm>
          <a:prstGeom prst="rect">
            <a:avLst/>
          </a:prstGeom>
          <a:noFill/>
          <a:ln>
            <a:noFill/>
          </a:ln>
        </p:spPr>
      </p:pic>
      <p:sp>
        <p:nvSpPr>
          <p:cNvPr id="9" name="Arrow: Right 8">
            <a:extLst>
              <a:ext uri="{FF2B5EF4-FFF2-40B4-BE49-F238E27FC236}">
                <a16:creationId xmlns:a16="http://schemas.microsoft.com/office/drawing/2014/main" id="{4A77318B-78DD-4A8D-ADC6-794009A23F32}"/>
              </a:ext>
            </a:extLst>
          </p:cNvPr>
          <p:cNvSpPr/>
          <p:nvPr/>
        </p:nvSpPr>
        <p:spPr>
          <a:xfrm rot="5340000">
            <a:off x="7340345" y="3665170"/>
            <a:ext cx="400050" cy="295275"/>
          </a:xfrm>
          <a:prstGeom prst="rightArrow">
            <a:avLst/>
          </a:prstGeom>
          <a:solidFill>
            <a:srgbClr val="4C8B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圖片 6">
            <a:extLst>
              <a:ext uri="{FF2B5EF4-FFF2-40B4-BE49-F238E27FC236}">
                <a16:creationId xmlns:a16="http://schemas.microsoft.com/office/drawing/2014/main" id="{B9C966DE-E1C0-4C9A-8F50-1F44086A816F}"/>
              </a:ext>
            </a:extLst>
          </p:cNvPr>
          <p:cNvPicPr/>
          <p:nvPr/>
        </p:nvPicPr>
        <p:blipFill>
          <a:blip r:embed="rId4"/>
          <a:stretch>
            <a:fillRect/>
          </a:stretch>
        </p:blipFill>
        <p:spPr>
          <a:xfrm>
            <a:off x="4853278" y="964317"/>
            <a:ext cx="5274310" cy="2577465"/>
          </a:xfrm>
          <a:prstGeom prst="rect">
            <a:avLst/>
          </a:prstGeom>
          <a:ln>
            <a:solidFill>
              <a:srgbClr val="4472C4"/>
            </a:solidFill>
          </a:ln>
        </p:spPr>
      </p:pic>
      <p:pic>
        <p:nvPicPr>
          <p:cNvPr id="14" name="圖片 9">
            <a:extLst>
              <a:ext uri="{FF2B5EF4-FFF2-40B4-BE49-F238E27FC236}">
                <a16:creationId xmlns:a16="http://schemas.microsoft.com/office/drawing/2014/main" id="{20A4FB10-4D52-418B-BA64-F01F5AC99D7C}"/>
              </a:ext>
            </a:extLst>
          </p:cNvPr>
          <p:cNvPicPr/>
          <p:nvPr/>
        </p:nvPicPr>
        <p:blipFill rotWithShape="1">
          <a:blip r:embed="rId5"/>
          <a:srcRect t="13884" b="4709"/>
          <a:stretch/>
        </p:blipFill>
        <p:spPr bwMode="auto">
          <a:xfrm>
            <a:off x="4853278" y="4089342"/>
            <a:ext cx="5274310" cy="2415142"/>
          </a:xfrm>
          <a:prstGeom prst="rect">
            <a:avLst/>
          </a:prstGeom>
          <a:ln>
            <a:solidFill>
              <a:srgbClr val="4472C4"/>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65423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56" name="Shape 856"/>
          <p:cNvSpPr txBox="1">
            <a:spLocks noGrp="1"/>
          </p:cNvSpPr>
          <p:nvPr>
            <p:ph type="body" idx="1"/>
          </p:nvPr>
        </p:nvSpPr>
        <p:spPr>
          <a:xfrm>
            <a:off x="221446" y="1372627"/>
            <a:ext cx="2659200" cy="4759775"/>
          </a:xfrm>
          <a:prstGeom prst="rect">
            <a:avLst/>
          </a:prstGeom>
          <a:noFill/>
          <a:ln>
            <a:noFill/>
          </a:ln>
        </p:spPr>
        <p:txBody>
          <a:bodyPr vert="horz" lIns="121900" tIns="121900" rIns="121900" bIns="121900" rtlCol="0" anchor="t" anchorCtr="0">
            <a:noAutofit/>
          </a:bodyPr>
          <a:lstStyle/>
          <a:p>
            <a:pPr marL="342900" indent="-342900">
              <a:lnSpc>
                <a:spcPct val="100000"/>
              </a:lnSpc>
              <a:spcBef>
                <a:spcPts val="1333"/>
              </a:spcBef>
              <a:spcAft>
                <a:spcPts val="0"/>
              </a:spcAft>
              <a:buClr>
                <a:srgbClr val="4C8BF5"/>
              </a:buClr>
              <a:buSzPct val="100000"/>
              <a:buFont typeface="Arial" panose="020B0604020202020204" pitchFamily="34" charset="0"/>
              <a:buChar char="•"/>
            </a:pPr>
            <a:r>
              <a:rPr lang="en-US" sz="1300" b="1" dirty="0"/>
              <a:t>You may want to store your files on the cloud for future use.</a:t>
            </a:r>
            <a:endParaRPr lang="en-US" dirty="0"/>
          </a:p>
          <a:p>
            <a:pPr marL="342900" indent="-342900">
              <a:lnSpc>
                <a:spcPct val="100000"/>
              </a:lnSpc>
              <a:spcBef>
                <a:spcPts val="1333"/>
              </a:spcBef>
              <a:spcAft>
                <a:spcPts val="0"/>
              </a:spcAft>
              <a:buClr>
                <a:srgbClr val="4C8BF5"/>
              </a:buClr>
              <a:buSzPct val="100000"/>
              <a:buFont typeface="Arial" panose="020B0604020202020204" pitchFamily="34" charset="0"/>
              <a:buChar char="•"/>
            </a:pPr>
            <a:r>
              <a:rPr lang="en-US" sz="1300" b="1" dirty="0"/>
              <a:t>You can use GCS to store data in buckets (like AWS’s S3).</a:t>
            </a:r>
            <a:endParaRPr lang="en-US" dirty="0"/>
          </a:p>
          <a:p>
            <a:pPr marL="342900" indent="-342900">
              <a:lnSpc>
                <a:spcPct val="100000"/>
              </a:lnSpc>
              <a:spcBef>
                <a:spcPts val="1333"/>
              </a:spcBef>
              <a:spcAft>
                <a:spcPts val="0"/>
              </a:spcAft>
              <a:buClr>
                <a:srgbClr val="4C8BF5"/>
              </a:buClr>
              <a:buSzPct val="100000"/>
              <a:buFont typeface="Arial" panose="020B0604020202020204" pitchFamily="34" charset="0"/>
              <a:buChar char="•"/>
            </a:pPr>
            <a:r>
              <a:rPr lang="en-US" sz="1300" b="1" dirty="0"/>
              <a:t>Click on the drop-down button on the top-left of the web page and find ‘Storage’.</a:t>
            </a:r>
            <a:endParaRPr lang="en-US" dirty="0"/>
          </a:p>
          <a:p>
            <a:pPr marL="342900" indent="-342900">
              <a:lnSpc>
                <a:spcPct val="100000"/>
              </a:lnSpc>
              <a:spcBef>
                <a:spcPts val="1333"/>
              </a:spcBef>
              <a:spcAft>
                <a:spcPts val="0"/>
              </a:spcAft>
              <a:buClr>
                <a:srgbClr val="4C8BF5"/>
              </a:buClr>
              <a:buSzPct val="100000"/>
              <a:buFont typeface="Arial" panose="020B0604020202020204" pitchFamily="34" charset="0"/>
              <a:buChar char="•"/>
            </a:pPr>
            <a:r>
              <a:rPr lang="en-US" sz="1300" b="1" dirty="0"/>
              <a:t>Click ‘Browser’. As a new user, you will have to create your bucket.</a:t>
            </a:r>
            <a:endParaRPr lang="en-US" dirty="0"/>
          </a:p>
          <a:p>
            <a:pPr marL="342900" indent="-342900">
              <a:lnSpc>
                <a:spcPct val="100000"/>
              </a:lnSpc>
              <a:spcBef>
                <a:spcPts val="1333"/>
              </a:spcBef>
              <a:spcAft>
                <a:spcPts val="0"/>
              </a:spcAft>
              <a:buClr>
                <a:srgbClr val="4C8BF5"/>
              </a:buClr>
              <a:buSzPct val="100000"/>
              <a:buFont typeface="Arial" panose="020B0604020202020204" pitchFamily="34" charset="0"/>
              <a:buChar char="•"/>
            </a:pPr>
            <a:r>
              <a:rPr lang="en-US" sz="1300" b="1" dirty="0"/>
              <a:t>Choose your bucket name &amp; settings.</a:t>
            </a:r>
            <a:endParaRPr lang="en-US" dirty="0"/>
          </a:p>
          <a:p>
            <a:pPr marL="342900" indent="-342900">
              <a:lnSpc>
                <a:spcPct val="100000"/>
              </a:lnSpc>
              <a:spcBef>
                <a:spcPts val="1333"/>
              </a:spcBef>
              <a:spcAft>
                <a:spcPts val="0"/>
              </a:spcAft>
              <a:buClr>
                <a:srgbClr val="4C8BF5"/>
              </a:buClr>
              <a:buSzPct val="100000"/>
              <a:buFont typeface="Arial" panose="020B0604020202020204" pitchFamily="34" charset="0"/>
              <a:buChar char="•"/>
            </a:pPr>
            <a:r>
              <a:rPr lang="en-US" sz="1300" b="1" dirty="0"/>
              <a:t>Click on the bucket name to access the contents of your bucket and click Upload.</a:t>
            </a:r>
            <a:endParaRPr lang="en-US" dirty="0"/>
          </a:p>
          <a:p>
            <a:pPr marL="342900" indent="-342900">
              <a:lnSpc>
                <a:spcPct val="100000"/>
              </a:lnSpc>
              <a:spcBef>
                <a:spcPts val="1333"/>
              </a:spcBef>
              <a:buClr>
                <a:srgbClr val="4C8BF5"/>
              </a:buClr>
              <a:buSzPct val="100000"/>
              <a:buFont typeface="Arial" panose="020B0604020202020204" pitchFamily="34" charset="0"/>
              <a:buChar char="•"/>
            </a:pPr>
            <a:endParaRPr lang="en-US" sz="1300" b="1" dirty="0"/>
          </a:p>
          <a:p>
            <a:pPr marL="951865" lvl="1" indent="-342900">
              <a:lnSpc>
                <a:spcPct val="100000"/>
              </a:lnSpc>
              <a:spcBef>
                <a:spcPts val="1333"/>
              </a:spcBef>
              <a:spcAft>
                <a:spcPts val="0"/>
              </a:spcAft>
              <a:buClr>
                <a:schemeClr val="tx1"/>
              </a:buClr>
              <a:buSzPct val="25000"/>
              <a:buFont typeface="Arial" panose="020B0604020202020204" pitchFamily="34" charset="0"/>
              <a:buChar char="•"/>
            </a:pPr>
            <a:endParaRPr lang="en-US" sz="1300" b="1" dirty="0"/>
          </a:p>
          <a:p>
            <a:pPr marL="342900" indent="-342900">
              <a:lnSpc>
                <a:spcPct val="100000"/>
              </a:lnSpc>
              <a:spcBef>
                <a:spcPts val="1333"/>
              </a:spcBef>
              <a:spcAft>
                <a:spcPts val="0"/>
              </a:spcAft>
              <a:buClr>
                <a:schemeClr val="tx1"/>
              </a:buClr>
              <a:buSzPct val="25000"/>
              <a:buFont typeface="Arial" panose="020B0604020202020204" pitchFamily="34" charset="0"/>
              <a:buChar char="•"/>
            </a:pPr>
            <a:endParaRPr lang="en-US" sz="1300" b="1" dirty="0"/>
          </a:p>
          <a:p>
            <a:pPr marL="342900" indent="-342900">
              <a:lnSpc>
                <a:spcPct val="100000"/>
              </a:lnSpc>
              <a:spcBef>
                <a:spcPts val="1333"/>
              </a:spcBef>
              <a:spcAft>
                <a:spcPts val="0"/>
              </a:spcAft>
              <a:buClr>
                <a:schemeClr val="tx1"/>
              </a:buClr>
              <a:buSzPct val="25000"/>
              <a:buFont typeface="Arial" panose="020B0604020202020204" pitchFamily="34" charset="0"/>
              <a:buChar char="•"/>
            </a:pPr>
            <a:endParaRPr lang="en-US" sz="1300" b="1" dirty="0"/>
          </a:p>
          <a:p>
            <a:pPr marL="342900" indent="-342900">
              <a:lnSpc>
                <a:spcPct val="100000"/>
              </a:lnSpc>
              <a:spcBef>
                <a:spcPts val="1333"/>
              </a:spcBef>
              <a:spcAft>
                <a:spcPts val="0"/>
              </a:spcAft>
              <a:buClr>
                <a:schemeClr val="tx1"/>
              </a:buClr>
              <a:buSzPct val="25000"/>
              <a:buFont typeface="Arial" panose="020B0604020202020204" pitchFamily="34" charset="0"/>
              <a:buChar char="•"/>
            </a:pPr>
            <a:endParaRPr lang="en-US" sz="1300" b="1" dirty="0"/>
          </a:p>
          <a:p>
            <a:pPr marL="285750" indent="-285750">
              <a:lnSpc>
                <a:spcPct val="100000"/>
              </a:lnSpc>
              <a:spcBef>
                <a:spcPts val="1333"/>
              </a:spcBef>
              <a:spcAft>
                <a:spcPts val="0"/>
              </a:spcAft>
              <a:buClr>
                <a:schemeClr val="tx1"/>
              </a:buClr>
              <a:buSzPct val="25000"/>
              <a:buFont typeface="Arial" panose="020B0604020202020204" pitchFamily="34" charset="0"/>
              <a:buChar char="•"/>
            </a:pPr>
            <a:endParaRPr lang="en-US" sz="1300" b="1" dirty="0"/>
          </a:p>
        </p:txBody>
      </p:sp>
      <p:sp>
        <p:nvSpPr>
          <p:cNvPr id="108" name="object 6">
            <a:extLst>
              <a:ext uri="{FF2B5EF4-FFF2-40B4-BE49-F238E27FC236}">
                <a16:creationId xmlns:a16="http://schemas.microsoft.com/office/drawing/2014/main" id="{C6DE37A0-8D63-4E73-98ED-581744664BD1}"/>
              </a:ext>
            </a:extLst>
          </p:cNvPr>
          <p:cNvSpPr txBox="1">
            <a:spLocks/>
          </p:cNvSpPr>
          <p:nvPr/>
        </p:nvSpPr>
        <p:spPr>
          <a:xfrm>
            <a:off x="85071" y="436752"/>
            <a:ext cx="10706754" cy="385148"/>
          </a:xfrm>
          <a:prstGeom prst="rect">
            <a:avLst/>
          </a:prstGeom>
        </p:spPr>
        <p:txBody>
          <a:bodyPr vert="horz" wrap="square" lIns="0" tIns="1693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40030" marR="229870">
              <a:lnSpc>
                <a:spcPts val="2707"/>
              </a:lnSpc>
              <a:spcBef>
                <a:spcPts val="233"/>
              </a:spcBef>
            </a:pPr>
            <a:r>
              <a:rPr lang="en-US" sz="3200" spc="-7" dirty="0">
                <a:latin typeface="Trebuchet MS"/>
                <a:ea typeface="+mj-lt"/>
                <a:cs typeface="+mj-lt"/>
              </a:rPr>
              <a:t>How to Upload Files to Google Cloud Storage</a:t>
            </a:r>
            <a:endParaRPr lang="en-US" sz="3200" dirty="0">
              <a:latin typeface="Trebuchet MS"/>
              <a:ea typeface="+mn-ea"/>
              <a:cs typeface="Calibri Light"/>
            </a:endParaRPr>
          </a:p>
        </p:txBody>
      </p:sp>
      <p:pic>
        <p:nvPicPr>
          <p:cNvPr id="111" name="Shape 806">
            <a:extLst>
              <a:ext uri="{FF2B5EF4-FFF2-40B4-BE49-F238E27FC236}">
                <a16:creationId xmlns:a16="http://schemas.microsoft.com/office/drawing/2014/main" id="{8DDC5B7B-D3FA-48C6-BBF9-D9B2F98E2682}"/>
              </a:ext>
            </a:extLst>
          </p:cNvPr>
          <p:cNvPicPr preferRelativeResize="0"/>
          <p:nvPr/>
        </p:nvPicPr>
        <p:blipFill rotWithShape="1">
          <a:blip r:embed="rId3">
            <a:alphaModFix/>
          </a:blip>
          <a:srcRect/>
          <a:stretch/>
        </p:blipFill>
        <p:spPr>
          <a:xfrm>
            <a:off x="10414610" y="114300"/>
            <a:ext cx="1653567" cy="189873"/>
          </a:xfrm>
          <a:prstGeom prst="rect">
            <a:avLst/>
          </a:prstGeom>
          <a:noFill/>
          <a:ln>
            <a:noFill/>
          </a:ln>
        </p:spPr>
      </p:pic>
      <p:sp>
        <p:nvSpPr>
          <p:cNvPr id="9" name="Arrow: Right 8">
            <a:extLst>
              <a:ext uri="{FF2B5EF4-FFF2-40B4-BE49-F238E27FC236}">
                <a16:creationId xmlns:a16="http://schemas.microsoft.com/office/drawing/2014/main" id="{4A77318B-78DD-4A8D-ADC6-794009A23F32}"/>
              </a:ext>
            </a:extLst>
          </p:cNvPr>
          <p:cNvSpPr/>
          <p:nvPr/>
        </p:nvSpPr>
        <p:spPr>
          <a:xfrm>
            <a:off x="6094890" y="3135629"/>
            <a:ext cx="400050" cy="295275"/>
          </a:xfrm>
          <a:prstGeom prst="rightArrow">
            <a:avLst/>
          </a:prstGeom>
          <a:solidFill>
            <a:srgbClr val="4C8B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D71BE1F9-02ED-48D2-9D2E-C86BA05A8DD0}"/>
              </a:ext>
            </a:extLst>
          </p:cNvPr>
          <p:cNvPicPr>
            <a:picLocks noChangeAspect="1"/>
          </p:cNvPicPr>
          <p:nvPr/>
        </p:nvPicPr>
        <p:blipFill rotWithShape="1">
          <a:blip r:embed="rId4"/>
          <a:srcRect t="6967"/>
          <a:stretch/>
        </p:blipFill>
        <p:spPr>
          <a:xfrm>
            <a:off x="3227251" y="1616185"/>
            <a:ext cx="2641129" cy="3554829"/>
          </a:xfrm>
          <a:prstGeom prst="rect">
            <a:avLst/>
          </a:prstGeom>
          <a:ln>
            <a:solidFill>
              <a:srgbClr val="4472C4"/>
            </a:solidFill>
          </a:ln>
        </p:spPr>
      </p:pic>
      <p:pic>
        <p:nvPicPr>
          <p:cNvPr id="5" name="Picture 5" descr="A screenshot of a cell phone&#10;&#10;Description generated with very high confidence">
            <a:extLst>
              <a:ext uri="{FF2B5EF4-FFF2-40B4-BE49-F238E27FC236}">
                <a16:creationId xmlns:a16="http://schemas.microsoft.com/office/drawing/2014/main" id="{9725C2DE-08AC-4973-9901-F2858B872C60}"/>
              </a:ext>
            </a:extLst>
          </p:cNvPr>
          <p:cNvPicPr>
            <a:picLocks noChangeAspect="1"/>
          </p:cNvPicPr>
          <p:nvPr/>
        </p:nvPicPr>
        <p:blipFill>
          <a:blip r:embed="rId5"/>
          <a:stretch>
            <a:fillRect/>
          </a:stretch>
        </p:blipFill>
        <p:spPr>
          <a:xfrm>
            <a:off x="6685280" y="1867430"/>
            <a:ext cx="5283200" cy="3021540"/>
          </a:xfrm>
          <a:prstGeom prst="rect">
            <a:avLst/>
          </a:prstGeom>
          <a:ln>
            <a:solidFill>
              <a:srgbClr val="4472C4"/>
            </a:solidFill>
          </a:ln>
        </p:spPr>
      </p:pic>
      <p:sp>
        <p:nvSpPr>
          <p:cNvPr id="7" name="Rectangle 6">
            <a:extLst>
              <a:ext uri="{FF2B5EF4-FFF2-40B4-BE49-F238E27FC236}">
                <a16:creationId xmlns:a16="http://schemas.microsoft.com/office/drawing/2014/main" id="{9E319E11-C184-4BEE-8F98-C5677488A657}"/>
              </a:ext>
            </a:extLst>
          </p:cNvPr>
          <p:cNvSpPr/>
          <p:nvPr/>
        </p:nvSpPr>
        <p:spPr>
          <a:xfrm>
            <a:off x="7975600" y="4546600"/>
            <a:ext cx="477520" cy="264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005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pic>
        <p:nvPicPr>
          <p:cNvPr id="5" name="Picture 4">
            <a:extLst>
              <a:ext uri="{FF2B5EF4-FFF2-40B4-BE49-F238E27FC236}">
                <a16:creationId xmlns:a16="http://schemas.microsoft.com/office/drawing/2014/main" id="{3F787752-8240-4AE1-BA07-DA3EA35D6E9F}"/>
              </a:ext>
            </a:extLst>
          </p:cNvPr>
          <p:cNvPicPr>
            <a:picLocks noChangeAspect="1"/>
          </p:cNvPicPr>
          <p:nvPr/>
        </p:nvPicPr>
        <p:blipFill>
          <a:blip r:embed="rId3"/>
          <a:stretch>
            <a:fillRect/>
          </a:stretch>
        </p:blipFill>
        <p:spPr>
          <a:xfrm>
            <a:off x="3687468" y="1891971"/>
            <a:ext cx="4618508" cy="3074058"/>
          </a:xfrm>
          <a:prstGeom prst="rect">
            <a:avLst/>
          </a:prstGeom>
          <a:ln>
            <a:solidFill>
              <a:schemeClr val="accent1"/>
            </a:solidFill>
          </a:ln>
        </p:spPr>
      </p:pic>
      <p:sp>
        <p:nvSpPr>
          <p:cNvPr id="856" name="Shape 856"/>
          <p:cNvSpPr txBox="1">
            <a:spLocks noGrp="1"/>
          </p:cNvSpPr>
          <p:nvPr>
            <p:ph type="body" idx="1"/>
          </p:nvPr>
        </p:nvSpPr>
        <p:spPr>
          <a:xfrm>
            <a:off x="206273" y="1361264"/>
            <a:ext cx="2659200" cy="5026475"/>
          </a:xfrm>
          <a:prstGeom prst="rect">
            <a:avLst/>
          </a:prstGeom>
          <a:noFill/>
          <a:ln>
            <a:noFill/>
          </a:ln>
        </p:spPr>
        <p:txBody>
          <a:bodyPr vert="horz" lIns="121900" tIns="121900" rIns="121900" bIns="121900" rtlCol="0" anchor="t" anchorCtr="0">
            <a:noAutofit/>
          </a:bodyPr>
          <a:lstStyle/>
          <a:p>
            <a:pPr marL="342900" indent="-342900">
              <a:lnSpc>
                <a:spcPct val="100000"/>
              </a:lnSpc>
              <a:spcBef>
                <a:spcPts val="600"/>
              </a:spcBef>
              <a:spcAft>
                <a:spcPts val="0"/>
              </a:spcAft>
              <a:buClr>
                <a:srgbClr val="4C8BF5"/>
              </a:buClr>
              <a:buSzPct val="100000"/>
              <a:buFont typeface="Arial" panose="020B0604020202020204" pitchFamily="34" charset="0"/>
              <a:buChar char="•"/>
            </a:pPr>
            <a:r>
              <a:rPr lang="en-US" sz="1300" b="1" dirty="0"/>
              <a:t>Navigate back to BigQuery. Find the project and dataset we want to use, then click ‘CREATE TABLE’.</a:t>
            </a:r>
          </a:p>
          <a:p>
            <a:pPr marL="342900" indent="-342900">
              <a:lnSpc>
                <a:spcPct val="100000"/>
              </a:lnSpc>
              <a:spcBef>
                <a:spcPts val="600"/>
              </a:spcBef>
              <a:spcAft>
                <a:spcPts val="0"/>
              </a:spcAft>
              <a:buClr>
                <a:srgbClr val="4C8BF5"/>
              </a:buClr>
              <a:buSzPct val="100000"/>
              <a:buFont typeface="Arial" panose="020B0604020202020204" pitchFamily="34" charset="0"/>
              <a:buChar char="•"/>
            </a:pPr>
            <a:r>
              <a:rPr lang="en-US" sz="1300" b="1" dirty="0"/>
              <a:t>From ‘Source’, click Google Cloud Storage, then choose the bucket name and locate to the file we want to use.</a:t>
            </a:r>
            <a:endParaRPr lang="en-US" dirty="0"/>
          </a:p>
          <a:p>
            <a:pPr marL="342900" indent="-342900">
              <a:lnSpc>
                <a:spcPct val="100000"/>
              </a:lnSpc>
              <a:spcBef>
                <a:spcPts val="600"/>
              </a:spcBef>
              <a:spcAft>
                <a:spcPts val="0"/>
              </a:spcAft>
              <a:buClr>
                <a:srgbClr val="4C8BF5"/>
              </a:buClr>
              <a:buSzPct val="100000"/>
              <a:buFont typeface="Arial" panose="020B0604020202020204" pitchFamily="34" charset="0"/>
              <a:buChar char="•"/>
            </a:pPr>
            <a:r>
              <a:rPr lang="en-US" sz="1300" b="1" dirty="0"/>
              <a:t>Choose the Project and Dataset name that we want to create our table in and create a new table name.</a:t>
            </a:r>
            <a:endParaRPr lang="en-US" dirty="0"/>
          </a:p>
          <a:p>
            <a:pPr marL="342900" indent="-342900">
              <a:lnSpc>
                <a:spcPct val="100000"/>
              </a:lnSpc>
              <a:spcBef>
                <a:spcPts val="600"/>
              </a:spcBef>
              <a:spcAft>
                <a:spcPts val="0"/>
              </a:spcAft>
              <a:buClr>
                <a:srgbClr val="4C8BF5"/>
              </a:buClr>
              <a:buSzPct val="100000"/>
              <a:buFont typeface="Arial" panose="020B0604020202020204" pitchFamily="34" charset="0"/>
              <a:buChar char="•"/>
            </a:pPr>
            <a:r>
              <a:rPr lang="en-US" sz="1300" b="1" dirty="0"/>
              <a:t>GCP can automatically create a schema for your data, or we can create the schema manually.</a:t>
            </a:r>
            <a:endParaRPr lang="en-US" dirty="0"/>
          </a:p>
          <a:p>
            <a:pPr marL="342900" indent="-342900">
              <a:lnSpc>
                <a:spcPct val="100000"/>
              </a:lnSpc>
              <a:spcBef>
                <a:spcPts val="600"/>
              </a:spcBef>
              <a:spcAft>
                <a:spcPts val="0"/>
              </a:spcAft>
              <a:buClr>
                <a:srgbClr val="4C8BF5"/>
              </a:buClr>
              <a:buSzPct val="100000"/>
              <a:buFont typeface="Arial" panose="020B0604020202020204" pitchFamily="34" charset="0"/>
              <a:buChar char="•"/>
            </a:pPr>
            <a:r>
              <a:rPr lang="en-US" sz="1300" b="1" dirty="0"/>
              <a:t>Click ‘Create table’. </a:t>
            </a:r>
            <a:endParaRPr lang="en-US" dirty="0"/>
          </a:p>
          <a:p>
            <a:pPr>
              <a:lnSpc>
                <a:spcPct val="100000"/>
              </a:lnSpc>
              <a:spcBef>
                <a:spcPts val="1333"/>
              </a:spcBef>
              <a:buClr>
                <a:srgbClr val="4C8BF5"/>
              </a:buClr>
              <a:buSzPct val="100000"/>
            </a:pPr>
            <a:endParaRPr lang="en-US" sz="1300" b="1" dirty="0"/>
          </a:p>
          <a:p>
            <a:pPr marL="342900" indent="-342900">
              <a:lnSpc>
                <a:spcPct val="100000"/>
              </a:lnSpc>
              <a:spcBef>
                <a:spcPts val="1333"/>
              </a:spcBef>
              <a:buClr>
                <a:schemeClr val="tx1"/>
              </a:buClr>
              <a:buSzPct val="25000"/>
              <a:buFont typeface="Arial" panose="020B0604020202020204" pitchFamily="34" charset="0"/>
              <a:buChar char="•"/>
            </a:pPr>
            <a:endParaRPr lang="en-US" sz="1300" b="1" dirty="0"/>
          </a:p>
          <a:p>
            <a:pPr marL="951865" lvl="1" indent="-342900">
              <a:lnSpc>
                <a:spcPct val="100000"/>
              </a:lnSpc>
              <a:spcBef>
                <a:spcPts val="1333"/>
              </a:spcBef>
              <a:spcAft>
                <a:spcPts val="0"/>
              </a:spcAft>
              <a:buClr>
                <a:schemeClr val="tx1"/>
              </a:buClr>
              <a:buSzPct val="25000"/>
              <a:buFont typeface="Arial" panose="020B0604020202020204" pitchFamily="34" charset="0"/>
              <a:buChar char="•"/>
            </a:pPr>
            <a:endParaRPr lang="en-US" sz="1300" b="1" dirty="0"/>
          </a:p>
          <a:p>
            <a:pPr marL="342900" indent="-342900">
              <a:lnSpc>
                <a:spcPct val="100000"/>
              </a:lnSpc>
              <a:spcBef>
                <a:spcPts val="1333"/>
              </a:spcBef>
              <a:spcAft>
                <a:spcPts val="0"/>
              </a:spcAft>
              <a:buClr>
                <a:schemeClr val="tx1"/>
              </a:buClr>
              <a:buSzPct val="25000"/>
              <a:buFont typeface="Arial" panose="020B0604020202020204" pitchFamily="34" charset="0"/>
              <a:buChar char="•"/>
            </a:pPr>
            <a:endParaRPr lang="en-US" sz="1300" b="1" dirty="0"/>
          </a:p>
          <a:p>
            <a:pPr marL="342900" indent="-342900">
              <a:lnSpc>
                <a:spcPct val="100000"/>
              </a:lnSpc>
              <a:spcBef>
                <a:spcPts val="1333"/>
              </a:spcBef>
              <a:spcAft>
                <a:spcPts val="0"/>
              </a:spcAft>
              <a:buClr>
                <a:schemeClr val="tx1"/>
              </a:buClr>
              <a:buSzPct val="25000"/>
              <a:buFont typeface="Arial" panose="020B0604020202020204" pitchFamily="34" charset="0"/>
              <a:buChar char="•"/>
            </a:pPr>
            <a:endParaRPr lang="en-US" sz="1300" b="1" dirty="0"/>
          </a:p>
          <a:p>
            <a:pPr marL="342900" indent="-342900">
              <a:lnSpc>
                <a:spcPct val="100000"/>
              </a:lnSpc>
              <a:spcBef>
                <a:spcPts val="1333"/>
              </a:spcBef>
              <a:spcAft>
                <a:spcPts val="0"/>
              </a:spcAft>
              <a:buClr>
                <a:schemeClr val="tx1"/>
              </a:buClr>
              <a:buSzPct val="25000"/>
              <a:buFont typeface="Arial" panose="020B0604020202020204" pitchFamily="34" charset="0"/>
              <a:buChar char="•"/>
            </a:pPr>
            <a:endParaRPr lang="en-US" sz="1300" b="1" dirty="0"/>
          </a:p>
          <a:p>
            <a:pPr marL="285750" indent="-285750">
              <a:lnSpc>
                <a:spcPct val="100000"/>
              </a:lnSpc>
              <a:spcBef>
                <a:spcPts val="1333"/>
              </a:spcBef>
              <a:spcAft>
                <a:spcPts val="0"/>
              </a:spcAft>
              <a:buClr>
                <a:schemeClr val="tx1"/>
              </a:buClr>
              <a:buSzPct val="25000"/>
              <a:buFont typeface="Arial" panose="020B0604020202020204" pitchFamily="34" charset="0"/>
              <a:buChar char="•"/>
            </a:pPr>
            <a:endParaRPr lang="en-US" sz="1300" b="1" dirty="0"/>
          </a:p>
        </p:txBody>
      </p:sp>
      <p:sp>
        <p:nvSpPr>
          <p:cNvPr id="108" name="object 6">
            <a:extLst>
              <a:ext uri="{FF2B5EF4-FFF2-40B4-BE49-F238E27FC236}">
                <a16:creationId xmlns:a16="http://schemas.microsoft.com/office/drawing/2014/main" id="{C6DE37A0-8D63-4E73-98ED-581744664BD1}"/>
              </a:ext>
            </a:extLst>
          </p:cNvPr>
          <p:cNvSpPr txBox="1">
            <a:spLocks/>
          </p:cNvSpPr>
          <p:nvPr/>
        </p:nvSpPr>
        <p:spPr>
          <a:xfrm>
            <a:off x="85071" y="436752"/>
            <a:ext cx="10706754" cy="385148"/>
          </a:xfrm>
          <a:prstGeom prst="rect">
            <a:avLst/>
          </a:prstGeom>
        </p:spPr>
        <p:txBody>
          <a:bodyPr vert="horz" wrap="square" lIns="0" tIns="1693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40030" marR="229870">
              <a:lnSpc>
                <a:spcPts val="2707"/>
              </a:lnSpc>
              <a:spcBef>
                <a:spcPts val="233"/>
              </a:spcBef>
            </a:pPr>
            <a:r>
              <a:rPr lang="en-US" sz="3200" spc="-7" dirty="0">
                <a:latin typeface="Trebuchet MS"/>
                <a:ea typeface="+mj-lt"/>
                <a:cs typeface="+mj-lt"/>
              </a:rPr>
              <a:t>Loading Tables from Google Cloud Storage</a:t>
            </a:r>
            <a:endParaRPr lang="en-US" dirty="0">
              <a:latin typeface="Trebuchet MS"/>
              <a:ea typeface="+mj-lt"/>
              <a:cs typeface="+mj-lt"/>
            </a:endParaRPr>
          </a:p>
        </p:txBody>
      </p:sp>
      <p:pic>
        <p:nvPicPr>
          <p:cNvPr id="111" name="Shape 806">
            <a:extLst>
              <a:ext uri="{FF2B5EF4-FFF2-40B4-BE49-F238E27FC236}">
                <a16:creationId xmlns:a16="http://schemas.microsoft.com/office/drawing/2014/main" id="{8DDC5B7B-D3FA-48C6-BBF9-D9B2F98E2682}"/>
              </a:ext>
            </a:extLst>
          </p:cNvPr>
          <p:cNvPicPr preferRelativeResize="0"/>
          <p:nvPr/>
        </p:nvPicPr>
        <p:blipFill rotWithShape="1">
          <a:blip r:embed="rId4">
            <a:alphaModFix/>
          </a:blip>
          <a:srcRect/>
          <a:stretch/>
        </p:blipFill>
        <p:spPr>
          <a:xfrm>
            <a:off x="10414610" y="114300"/>
            <a:ext cx="1653567" cy="189873"/>
          </a:xfrm>
          <a:prstGeom prst="rect">
            <a:avLst/>
          </a:prstGeom>
          <a:noFill/>
          <a:ln>
            <a:noFill/>
          </a:ln>
        </p:spPr>
      </p:pic>
      <p:sp>
        <p:nvSpPr>
          <p:cNvPr id="11" name="Rectangle 10">
            <a:extLst>
              <a:ext uri="{FF2B5EF4-FFF2-40B4-BE49-F238E27FC236}">
                <a16:creationId xmlns:a16="http://schemas.microsoft.com/office/drawing/2014/main" id="{DE90FB00-0296-4EF1-B50D-F13C944575DF}"/>
              </a:ext>
            </a:extLst>
          </p:cNvPr>
          <p:cNvSpPr/>
          <p:nvPr/>
        </p:nvSpPr>
        <p:spPr>
          <a:xfrm>
            <a:off x="4764572" y="2369371"/>
            <a:ext cx="2159519" cy="327663"/>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7" name="Arrow: Right 16">
            <a:extLst>
              <a:ext uri="{FF2B5EF4-FFF2-40B4-BE49-F238E27FC236}">
                <a16:creationId xmlns:a16="http://schemas.microsoft.com/office/drawing/2014/main" id="{6AA2C736-D811-454C-95A9-D3E963B42B69}"/>
              </a:ext>
            </a:extLst>
          </p:cNvPr>
          <p:cNvSpPr/>
          <p:nvPr/>
        </p:nvSpPr>
        <p:spPr>
          <a:xfrm>
            <a:off x="8662700" y="3273843"/>
            <a:ext cx="264695" cy="310314"/>
          </a:xfrm>
          <a:prstGeom prst="rightArrow">
            <a:avLst/>
          </a:prstGeom>
          <a:solidFill>
            <a:srgbClr val="4C8B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11390059-6F5A-4DB4-9FC7-D4B3B202D96C}"/>
              </a:ext>
            </a:extLst>
          </p:cNvPr>
          <p:cNvPicPr>
            <a:picLocks noChangeAspect="1"/>
          </p:cNvPicPr>
          <p:nvPr/>
        </p:nvPicPr>
        <p:blipFill>
          <a:blip r:embed="rId5"/>
          <a:stretch>
            <a:fillRect/>
          </a:stretch>
        </p:blipFill>
        <p:spPr>
          <a:xfrm>
            <a:off x="9347542" y="1363280"/>
            <a:ext cx="1943426" cy="3979040"/>
          </a:xfrm>
          <a:prstGeom prst="rect">
            <a:avLst/>
          </a:prstGeom>
          <a:ln>
            <a:solidFill>
              <a:srgbClr val="4472C4"/>
            </a:solidFill>
          </a:ln>
        </p:spPr>
      </p:pic>
      <p:sp>
        <p:nvSpPr>
          <p:cNvPr id="13" name="Rectangle 12">
            <a:extLst>
              <a:ext uri="{FF2B5EF4-FFF2-40B4-BE49-F238E27FC236}">
                <a16:creationId xmlns:a16="http://schemas.microsoft.com/office/drawing/2014/main" id="{FA8C11C5-5358-45A3-88F4-0F760120C444}"/>
              </a:ext>
            </a:extLst>
          </p:cNvPr>
          <p:cNvSpPr/>
          <p:nvPr/>
        </p:nvSpPr>
        <p:spPr>
          <a:xfrm>
            <a:off x="3756515" y="4039738"/>
            <a:ext cx="1218992" cy="223797"/>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499172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D740FA-551C-47DA-8262-76157858DC9B}"/>
              </a:ext>
            </a:extLst>
          </p:cNvPr>
          <p:cNvSpPr>
            <a:spLocks noGrp="1"/>
          </p:cNvSpPr>
          <p:nvPr>
            <p:ph type="body" idx="1"/>
          </p:nvPr>
        </p:nvSpPr>
        <p:spPr>
          <a:xfrm>
            <a:off x="216433" y="1382304"/>
            <a:ext cx="2659200" cy="4874634"/>
          </a:xfrm>
        </p:spPr>
        <p:txBody>
          <a:bodyPr>
            <a:normAutofit/>
          </a:bodyPr>
          <a:lstStyle/>
          <a:p>
            <a:pPr marL="171450" indent="-171450">
              <a:lnSpc>
                <a:spcPct val="100000"/>
              </a:lnSpc>
              <a:spcBef>
                <a:spcPts val="400"/>
              </a:spcBef>
              <a:spcAft>
                <a:spcPts val="0"/>
              </a:spcAft>
              <a:buFont typeface="Arial"/>
              <a:buChar char="•"/>
            </a:pPr>
            <a:r>
              <a:rPr lang="en-US" b="1" dirty="0"/>
              <a:t>In order to connect BigQuery with Python, a private key needs to be generated.</a:t>
            </a:r>
          </a:p>
          <a:p>
            <a:pPr marL="171450" indent="-171450">
              <a:lnSpc>
                <a:spcPct val="100000"/>
              </a:lnSpc>
              <a:spcBef>
                <a:spcPts val="400"/>
              </a:spcBef>
              <a:spcAft>
                <a:spcPts val="0"/>
              </a:spcAft>
              <a:buFont typeface="Arial"/>
              <a:buChar char="•"/>
            </a:pPr>
            <a:endParaRPr lang="en-US" b="1" dirty="0"/>
          </a:p>
          <a:p>
            <a:pPr marL="171450" indent="-171450">
              <a:lnSpc>
                <a:spcPct val="100000"/>
              </a:lnSpc>
              <a:spcBef>
                <a:spcPts val="400"/>
              </a:spcBef>
              <a:spcAft>
                <a:spcPts val="0"/>
              </a:spcAft>
              <a:buFont typeface="Arial"/>
              <a:buChar char="•"/>
            </a:pPr>
            <a:r>
              <a:rPr lang="en-US" b="1" dirty="0"/>
              <a:t>This private key will contain the credentials to allow a connection.</a:t>
            </a:r>
          </a:p>
          <a:p>
            <a:pPr marL="171450" indent="-171450">
              <a:lnSpc>
                <a:spcPct val="100000"/>
              </a:lnSpc>
              <a:spcBef>
                <a:spcPts val="400"/>
              </a:spcBef>
              <a:spcAft>
                <a:spcPts val="0"/>
              </a:spcAft>
              <a:buFont typeface="Arial"/>
              <a:buChar char="•"/>
            </a:pPr>
            <a:endParaRPr lang="en-US" b="1" dirty="0"/>
          </a:p>
          <a:p>
            <a:pPr marL="171450" indent="-171450">
              <a:lnSpc>
                <a:spcPct val="100000"/>
              </a:lnSpc>
              <a:spcBef>
                <a:spcPts val="400"/>
              </a:spcBef>
              <a:spcAft>
                <a:spcPts val="0"/>
              </a:spcAft>
              <a:buFont typeface="Arial"/>
              <a:buChar char="•"/>
            </a:pPr>
            <a:r>
              <a:rPr lang="en-US" b="1" dirty="0"/>
              <a:t>To do this, navigate to the API &amp; Service page to create credentials (Service Account).</a:t>
            </a:r>
          </a:p>
          <a:p>
            <a:pPr marL="171450" indent="-171450">
              <a:lnSpc>
                <a:spcPct val="100000"/>
              </a:lnSpc>
              <a:spcBef>
                <a:spcPts val="400"/>
              </a:spcBef>
              <a:spcAft>
                <a:spcPts val="0"/>
              </a:spcAft>
              <a:buFont typeface="Arial"/>
              <a:buChar char="•"/>
            </a:pPr>
            <a:endParaRPr lang="en-US" b="1" dirty="0"/>
          </a:p>
          <a:p>
            <a:pPr marL="171450" indent="-171450">
              <a:lnSpc>
                <a:spcPct val="100000"/>
              </a:lnSpc>
              <a:spcBef>
                <a:spcPts val="400"/>
              </a:spcBef>
              <a:spcAft>
                <a:spcPts val="0"/>
              </a:spcAft>
              <a:buFont typeface="Arial"/>
              <a:buChar char="•"/>
            </a:pPr>
            <a:r>
              <a:rPr lang="en-US" b="1" dirty="0"/>
              <a:t>Type in Service Account name and description.</a:t>
            </a:r>
          </a:p>
          <a:p>
            <a:pPr marL="171450" indent="-171450">
              <a:lnSpc>
                <a:spcPct val="100000"/>
              </a:lnSpc>
              <a:spcBef>
                <a:spcPts val="400"/>
              </a:spcBef>
              <a:spcAft>
                <a:spcPts val="0"/>
              </a:spcAft>
              <a:buFont typeface="Arial"/>
              <a:buChar char="•"/>
            </a:pPr>
            <a:endParaRPr lang="en-US" b="1" dirty="0"/>
          </a:p>
          <a:p>
            <a:pPr marL="171450" indent="-171450">
              <a:lnSpc>
                <a:spcPct val="100000"/>
              </a:lnSpc>
              <a:spcBef>
                <a:spcPts val="400"/>
              </a:spcBef>
              <a:spcAft>
                <a:spcPts val="0"/>
              </a:spcAft>
              <a:buFont typeface="Arial"/>
              <a:buChar char="•"/>
            </a:pPr>
            <a:r>
              <a:rPr lang="en-US" b="1" dirty="0"/>
              <a:t>Set account permissions role as Project Owner to get full access to the database.</a:t>
            </a:r>
          </a:p>
          <a:p>
            <a:pPr marL="171450" indent="-171450">
              <a:lnSpc>
                <a:spcPct val="100000"/>
              </a:lnSpc>
              <a:spcBef>
                <a:spcPts val="400"/>
              </a:spcBef>
              <a:spcAft>
                <a:spcPts val="0"/>
              </a:spcAft>
              <a:buFont typeface="Arial"/>
              <a:buChar char="•"/>
            </a:pPr>
            <a:endParaRPr lang="en-US" b="1" dirty="0"/>
          </a:p>
          <a:p>
            <a:pPr marL="171450" indent="-171450">
              <a:lnSpc>
                <a:spcPct val="100000"/>
              </a:lnSpc>
              <a:spcBef>
                <a:spcPts val="400"/>
              </a:spcBef>
              <a:spcAft>
                <a:spcPts val="0"/>
              </a:spcAft>
              <a:buFont typeface="Arial"/>
              <a:buChar char="•"/>
            </a:pPr>
            <a:r>
              <a:rPr lang="en-US" b="1" dirty="0"/>
              <a:t>Create a JSON key that will be stored locally.</a:t>
            </a:r>
          </a:p>
          <a:p>
            <a:pPr>
              <a:lnSpc>
                <a:spcPct val="114999"/>
              </a:lnSpc>
            </a:pPr>
            <a:endParaRPr lang="en-US" dirty="0"/>
          </a:p>
        </p:txBody>
      </p:sp>
      <p:sp>
        <p:nvSpPr>
          <p:cNvPr id="20" name="Rounded Rectangle 5">
            <a:extLst>
              <a:ext uri="{FF2B5EF4-FFF2-40B4-BE49-F238E27FC236}">
                <a16:creationId xmlns:a16="http://schemas.microsoft.com/office/drawing/2014/main" id="{062CA0E8-530C-4B77-9280-2506B7A48CAD}"/>
              </a:ext>
            </a:extLst>
          </p:cNvPr>
          <p:cNvSpPr/>
          <p:nvPr/>
        </p:nvSpPr>
        <p:spPr>
          <a:xfrm>
            <a:off x="4568838" y="1097407"/>
            <a:ext cx="6397906" cy="300274"/>
          </a:xfrm>
          <a:prstGeom prst="rect">
            <a:avLst/>
          </a:prstGeom>
          <a:solidFill>
            <a:srgbClr val="107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Credentials</a:t>
            </a:r>
          </a:p>
        </p:txBody>
      </p:sp>
      <p:sp>
        <p:nvSpPr>
          <p:cNvPr id="22" name="object 6">
            <a:extLst>
              <a:ext uri="{FF2B5EF4-FFF2-40B4-BE49-F238E27FC236}">
                <a16:creationId xmlns:a16="http://schemas.microsoft.com/office/drawing/2014/main" id="{91D83B53-3217-42E5-8B24-A6E8E8F2CE13}"/>
              </a:ext>
            </a:extLst>
          </p:cNvPr>
          <p:cNvSpPr txBox="1">
            <a:spLocks/>
          </p:cNvSpPr>
          <p:nvPr/>
        </p:nvSpPr>
        <p:spPr>
          <a:xfrm>
            <a:off x="67350" y="473700"/>
            <a:ext cx="8581872" cy="382135"/>
          </a:xfrm>
          <a:prstGeom prst="rect">
            <a:avLst/>
          </a:prstGeom>
        </p:spPr>
        <p:txBody>
          <a:bodyPr vert="horz" wrap="square" lIns="0" tIns="1693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40030" marR="229870">
              <a:lnSpc>
                <a:spcPts val="2707"/>
              </a:lnSpc>
              <a:spcBef>
                <a:spcPts val="233"/>
              </a:spcBef>
            </a:pPr>
            <a:r>
              <a:rPr lang="en-US" sz="3200" spc="-7" dirty="0">
                <a:solidFill>
                  <a:srgbClr val="414141"/>
                </a:solidFill>
                <a:latin typeface="Trebuchet MS"/>
                <a:ea typeface="+mn-ea"/>
                <a:cs typeface="Arial"/>
              </a:rPr>
              <a:t>Connecting Python with BigQuery (1/2)</a:t>
            </a:r>
            <a:endParaRPr lang="en-US" dirty="0">
              <a:ea typeface="+mn-ea"/>
            </a:endParaRPr>
          </a:p>
        </p:txBody>
      </p:sp>
      <p:pic>
        <p:nvPicPr>
          <p:cNvPr id="3" name="Picture 4" descr="A screenshot of a cell phone&#10;&#10;Description generated with very high confidence">
            <a:extLst>
              <a:ext uri="{FF2B5EF4-FFF2-40B4-BE49-F238E27FC236}">
                <a16:creationId xmlns:a16="http://schemas.microsoft.com/office/drawing/2014/main" id="{63DF8951-E844-4A9F-81CD-CA463F07CEBF}"/>
              </a:ext>
            </a:extLst>
          </p:cNvPr>
          <p:cNvPicPr>
            <a:picLocks noChangeAspect="1"/>
          </p:cNvPicPr>
          <p:nvPr/>
        </p:nvPicPr>
        <p:blipFill>
          <a:blip r:embed="rId2"/>
          <a:stretch>
            <a:fillRect/>
          </a:stretch>
        </p:blipFill>
        <p:spPr>
          <a:xfrm>
            <a:off x="4578864" y="1394013"/>
            <a:ext cx="6386386" cy="2034987"/>
          </a:xfrm>
          <a:prstGeom prst="rect">
            <a:avLst/>
          </a:prstGeom>
          <a:ln>
            <a:solidFill>
              <a:srgbClr val="4472C4"/>
            </a:solidFill>
          </a:ln>
        </p:spPr>
      </p:pic>
      <p:pic>
        <p:nvPicPr>
          <p:cNvPr id="7" name="Picture 8" descr="A screenshot of a cell phone&#10;&#10;Description generated with very high confidence">
            <a:extLst>
              <a:ext uri="{FF2B5EF4-FFF2-40B4-BE49-F238E27FC236}">
                <a16:creationId xmlns:a16="http://schemas.microsoft.com/office/drawing/2014/main" id="{B8FF9E6D-D5DE-4665-88DC-8C720B804524}"/>
              </a:ext>
            </a:extLst>
          </p:cNvPr>
          <p:cNvPicPr>
            <a:picLocks noChangeAspect="1"/>
          </p:cNvPicPr>
          <p:nvPr/>
        </p:nvPicPr>
        <p:blipFill>
          <a:blip r:embed="rId3"/>
          <a:stretch>
            <a:fillRect/>
          </a:stretch>
        </p:blipFill>
        <p:spPr>
          <a:xfrm>
            <a:off x="4450097" y="3820037"/>
            <a:ext cx="3207644" cy="2285741"/>
          </a:xfrm>
          <a:prstGeom prst="rect">
            <a:avLst/>
          </a:prstGeom>
          <a:ln>
            <a:solidFill>
              <a:srgbClr val="4472C4"/>
            </a:solidFill>
          </a:ln>
        </p:spPr>
      </p:pic>
      <p:pic>
        <p:nvPicPr>
          <p:cNvPr id="9" name="Shape 806">
            <a:extLst>
              <a:ext uri="{FF2B5EF4-FFF2-40B4-BE49-F238E27FC236}">
                <a16:creationId xmlns:a16="http://schemas.microsoft.com/office/drawing/2014/main" id="{D03B5757-4868-4402-B372-0A549C286A67}"/>
              </a:ext>
            </a:extLst>
          </p:cNvPr>
          <p:cNvPicPr preferRelativeResize="0"/>
          <p:nvPr/>
        </p:nvPicPr>
        <p:blipFill rotWithShape="1">
          <a:blip r:embed="rId4">
            <a:alphaModFix/>
          </a:blip>
          <a:srcRect/>
          <a:stretch/>
        </p:blipFill>
        <p:spPr>
          <a:xfrm>
            <a:off x="10414610" y="119324"/>
            <a:ext cx="1653567" cy="189873"/>
          </a:xfrm>
          <a:prstGeom prst="rect">
            <a:avLst/>
          </a:prstGeom>
          <a:noFill/>
          <a:ln>
            <a:noFill/>
          </a:ln>
        </p:spPr>
      </p:pic>
      <p:pic>
        <p:nvPicPr>
          <p:cNvPr id="4" name="Picture 4" descr="A screenshot of a social media post&#10;&#10;Description generated with very high confidence">
            <a:extLst>
              <a:ext uri="{FF2B5EF4-FFF2-40B4-BE49-F238E27FC236}">
                <a16:creationId xmlns:a16="http://schemas.microsoft.com/office/drawing/2014/main" id="{6632A8F7-7EE6-446B-BCB8-69BEF57976B0}"/>
              </a:ext>
            </a:extLst>
          </p:cNvPr>
          <p:cNvPicPr>
            <a:picLocks noChangeAspect="1"/>
          </p:cNvPicPr>
          <p:nvPr/>
        </p:nvPicPr>
        <p:blipFill>
          <a:blip r:embed="rId5"/>
          <a:stretch>
            <a:fillRect/>
          </a:stretch>
        </p:blipFill>
        <p:spPr>
          <a:xfrm>
            <a:off x="8148387" y="3668081"/>
            <a:ext cx="2968792" cy="2785403"/>
          </a:xfrm>
          <a:prstGeom prst="rect">
            <a:avLst/>
          </a:prstGeom>
          <a:ln>
            <a:solidFill>
              <a:srgbClr val="4472C4"/>
            </a:solidFill>
          </a:ln>
        </p:spPr>
      </p:pic>
    </p:spTree>
    <p:extLst>
      <p:ext uri="{BB962C8B-B14F-4D97-AF65-F5344CB8AC3E}">
        <p14:creationId xmlns:p14="http://schemas.microsoft.com/office/powerpoint/2010/main" val="1270244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56" name="Shape 856"/>
          <p:cNvSpPr txBox="1">
            <a:spLocks noGrp="1"/>
          </p:cNvSpPr>
          <p:nvPr>
            <p:ph type="body" idx="1"/>
          </p:nvPr>
        </p:nvSpPr>
        <p:spPr>
          <a:xfrm>
            <a:off x="216433" y="1400233"/>
            <a:ext cx="2659200" cy="3207200"/>
          </a:xfrm>
          <a:prstGeom prst="rect">
            <a:avLst/>
          </a:prstGeom>
          <a:noFill/>
          <a:ln>
            <a:noFill/>
          </a:ln>
        </p:spPr>
        <p:txBody>
          <a:bodyPr vert="horz" lIns="121900" tIns="121900" rIns="121900" bIns="121900" rtlCol="0" anchor="t" anchorCtr="0">
            <a:noAutofit/>
          </a:bodyPr>
          <a:lstStyle/>
          <a:p>
            <a:pPr marL="285750" indent="-285750">
              <a:lnSpc>
                <a:spcPct val="100000"/>
              </a:lnSpc>
              <a:spcBef>
                <a:spcPts val="400"/>
              </a:spcBef>
              <a:spcAft>
                <a:spcPts val="0"/>
              </a:spcAft>
              <a:buClr>
                <a:srgbClr val="4C8BF5"/>
              </a:buClr>
              <a:buSzPct val="100000"/>
              <a:buFont typeface="Arial" panose="020B0604020202020204" pitchFamily="34" charset="0"/>
              <a:buChar char="•"/>
            </a:pPr>
            <a:r>
              <a:rPr lang="en-US" sz="1300" b="1" dirty="0"/>
              <a:t>You can now connect your Jupyter notebook on the local machine with BigQuery.</a:t>
            </a:r>
            <a:endParaRPr lang="en-US" dirty="0"/>
          </a:p>
          <a:p>
            <a:pPr marL="285750" indent="-285750">
              <a:lnSpc>
                <a:spcPct val="100000"/>
              </a:lnSpc>
              <a:spcBef>
                <a:spcPts val="400"/>
              </a:spcBef>
              <a:spcAft>
                <a:spcPts val="0"/>
              </a:spcAft>
              <a:buClr>
                <a:srgbClr val="4C8BF5"/>
              </a:buClr>
              <a:buSzPct val="100000"/>
              <a:buFont typeface="Arial" panose="020B0604020202020204" pitchFamily="34" charset="0"/>
              <a:buChar char="•"/>
            </a:pPr>
            <a:endParaRPr lang="en-US" sz="1300" b="1" dirty="0"/>
          </a:p>
          <a:p>
            <a:pPr marL="285750" indent="-285750">
              <a:lnSpc>
                <a:spcPct val="100000"/>
              </a:lnSpc>
              <a:spcBef>
                <a:spcPts val="400"/>
              </a:spcBef>
              <a:spcAft>
                <a:spcPts val="0"/>
              </a:spcAft>
              <a:buClr>
                <a:srgbClr val="4C8BF5"/>
              </a:buClr>
              <a:buSzPct val="100000"/>
              <a:buFont typeface="Arial" panose="020B0604020202020204" pitchFamily="34" charset="0"/>
              <a:buChar char="•"/>
            </a:pPr>
            <a:r>
              <a:rPr lang="en-US" sz="1300" b="1" dirty="0"/>
              <a:t>You will need:</a:t>
            </a:r>
            <a:endParaRPr lang="en-US" dirty="0"/>
          </a:p>
          <a:p>
            <a:pPr marL="594360" lvl="1" indent="-285750">
              <a:lnSpc>
                <a:spcPct val="100000"/>
              </a:lnSpc>
              <a:spcBef>
                <a:spcPts val="400"/>
              </a:spcBef>
              <a:buClr>
                <a:srgbClr val="4C8BF5"/>
              </a:buClr>
              <a:buSzPct val="100000"/>
              <a:buFont typeface="Courier New" panose="02070309020205020404" pitchFamily="49" charset="0"/>
              <a:buChar char="o"/>
            </a:pPr>
            <a:r>
              <a:rPr lang="en-US" sz="1300" b="1" dirty="0"/>
              <a:t>Your private key (JSON file) containing credentials to connect to BigQuery</a:t>
            </a:r>
          </a:p>
          <a:p>
            <a:pPr marL="594360" lvl="1" indent="-285750">
              <a:lnSpc>
                <a:spcPct val="100000"/>
              </a:lnSpc>
              <a:spcBef>
                <a:spcPts val="400"/>
              </a:spcBef>
              <a:buClr>
                <a:srgbClr val="4C8BF5"/>
              </a:buClr>
              <a:buSzPct val="100000"/>
              <a:buFont typeface="Courier New" panose="02070309020205020404" pitchFamily="49" charset="0"/>
              <a:buChar char="o"/>
            </a:pPr>
            <a:r>
              <a:rPr lang="en-US" sz="1300" b="1" dirty="0"/>
              <a:t>Your unique project-id</a:t>
            </a:r>
          </a:p>
          <a:p>
            <a:pPr marL="594360" lvl="1" indent="-285750">
              <a:lnSpc>
                <a:spcPct val="100000"/>
              </a:lnSpc>
              <a:spcBef>
                <a:spcPts val="400"/>
              </a:spcBef>
              <a:buClr>
                <a:srgbClr val="4C8BF5"/>
              </a:buClr>
              <a:buSzPct val="100000"/>
              <a:buFont typeface="Courier New" panose="02070309020205020404" pitchFamily="49" charset="0"/>
              <a:buChar char="o"/>
            </a:pPr>
            <a:endParaRPr lang="en-US" sz="1300" b="1" dirty="0"/>
          </a:p>
          <a:p>
            <a:pPr marL="285750" indent="-285750">
              <a:lnSpc>
                <a:spcPct val="100000"/>
              </a:lnSpc>
              <a:spcBef>
                <a:spcPts val="400"/>
              </a:spcBef>
              <a:buClr>
                <a:srgbClr val="4C8BF5"/>
              </a:buClr>
              <a:buSzPct val="100000"/>
              <a:buFont typeface="Arial" panose="020B0604020202020204" pitchFamily="34" charset="0"/>
              <a:buChar char="•"/>
            </a:pPr>
            <a:r>
              <a:rPr lang="en-US" sz="1300" b="1" dirty="0"/>
              <a:t>You can use simple or complex SQL queries to access the data and store the result of the query in a Pandas dataframe using the client.query function.</a:t>
            </a:r>
            <a:endParaRPr lang="en-US" dirty="0"/>
          </a:p>
          <a:p>
            <a:pPr marL="285750" indent="-285750">
              <a:lnSpc>
                <a:spcPct val="100000"/>
              </a:lnSpc>
              <a:spcBef>
                <a:spcPts val="400"/>
              </a:spcBef>
              <a:buClr>
                <a:srgbClr val="4C8BF5"/>
              </a:buClr>
              <a:buSzPct val="100000"/>
              <a:buFont typeface="Arial" panose="020B0604020202020204" pitchFamily="34" charset="0"/>
              <a:buChar char="•"/>
            </a:pPr>
            <a:r>
              <a:rPr lang="en-US" sz="1300" b="1" dirty="0"/>
              <a:t>The format to access a table is dataset.table name.</a:t>
            </a:r>
          </a:p>
          <a:p>
            <a:pPr indent="-300355">
              <a:lnSpc>
                <a:spcPct val="100000"/>
              </a:lnSpc>
              <a:spcBef>
                <a:spcPts val="400"/>
              </a:spcBef>
              <a:buClr>
                <a:srgbClr val="4C8BF5"/>
              </a:buClr>
              <a:buSzPct val="100000"/>
              <a:buFont typeface="Arial" panose="020B0604020202020204" pitchFamily="34" charset="0"/>
              <a:buChar char="•"/>
            </a:pPr>
            <a:endParaRPr lang="en-US" sz="1333" b="1" dirty="0"/>
          </a:p>
          <a:p>
            <a:pPr marL="894715" lvl="1" indent="-285750">
              <a:lnSpc>
                <a:spcPct val="100000"/>
              </a:lnSpc>
              <a:spcBef>
                <a:spcPts val="1333"/>
              </a:spcBef>
              <a:buClr>
                <a:srgbClr val="4C8BF5"/>
              </a:buClr>
              <a:buSzPct val="100000"/>
              <a:buFont typeface="Arial" panose="020B0604020202020204" pitchFamily="34" charset="0"/>
              <a:buChar char="•"/>
            </a:pPr>
            <a:endParaRPr lang="en-US" sz="1333" b="1" dirty="0"/>
          </a:p>
          <a:p>
            <a:pPr marL="285750" indent="-285750">
              <a:lnSpc>
                <a:spcPct val="100000"/>
              </a:lnSpc>
              <a:spcBef>
                <a:spcPts val="1333"/>
              </a:spcBef>
              <a:spcAft>
                <a:spcPts val="0"/>
              </a:spcAft>
              <a:buClr>
                <a:srgbClr val="4C8BF5"/>
              </a:buClr>
              <a:buSzPct val="100000"/>
              <a:buFont typeface="Arial" panose="020B0604020202020204" pitchFamily="34" charset="0"/>
              <a:buChar char="•"/>
            </a:pPr>
            <a:endParaRPr lang="en-US" sz="1333" b="1" dirty="0"/>
          </a:p>
          <a:p>
            <a:pPr marL="342900" indent="-342900">
              <a:lnSpc>
                <a:spcPct val="100000"/>
              </a:lnSpc>
              <a:spcBef>
                <a:spcPts val="1333"/>
              </a:spcBef>
              <a:spcAft>
                <a:spcPts val="0"/>
              </a:spcAft>
              <a:buClr>
                <a:srgbClr val="4C8BF5"/>
              </a:buClr>
              <a:buSzPct val="100000"/>
              <a:buFont typeface="Arial" panose="020B0604020202020204" pitchFamily="34" charset="0"/>
              <a:buChar char="•"/>
            </a:pPr>
            <a:endParaRPr lang="en-US" sz="1333" b="1" dirty="0"/>
          </a:p>
          <a:p>
            <a:pPr marL="285750" indent="-285750">
              <a:lnSpc>
                <a:spcPct val="100000"/>
              </a:lnSpc>
              <a:spcBef>
                <a:spcPts val="1333"/>
              </a:spcBef>
              <a:spcAft>
                <a:spcPts val="0"/>
              </a:spcAft>
              <a:buClr>
                <a:schemeClr val="tx1"/>
              </a:buClr>
              <a:buSzPct val="25000"/>
              <a:buFont typeface="Arial" panose="020B0604020202020204" pitchFamily="34" charset="0"/>
              <a:buChar char="•"/>
            </a:pPr>
            <a:endParaRPr lang="en-US" sz="1333" dirty="0"/>
          </a:p>
        </p:txBody>
      </p:sp>
      <p:sp>
        <p:nvSpPr>
          <p:cNvPr id="108" name="object 6">
            <a:extLst>
              <a:ext uri="{FF2B5EF4-FFF2-40B4-BE49-F238E27FC236}">
                <a16:creationId xmlns:a16="http://schemas.microsoft.com/office/drawing/2014/main" id="{C6DE37A0-8D63-4E73-98ED-581744664BD1}"/>
              </a:ext>
            </a:extLst>
          </p:cNvPr>
          <p:cNvSpPr txBox="1">
            <a:spLocks/>
          </p:cNvSpPr>
          <p:nvPr/>
        </p:nvSpPr>
        <p:spPr>
          <a:xfrm>
            <a:off x="85071" y="443805"/>
            <a:ext cx="7906598" cy="371041"/>
          </a:xfrm>
          <a:prstGeom prst="rect">
            <a:avLst/>
          </a:prstGeom>
        </p:spPr>
        <p:txBody>
          <a:bodyPr vert="horz" wrap="square" lIns="0" tIns="1693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40447" marR="230288">
              <a:lnSpc>
                <a:spcPts val="2707"/>
              </a:lnSpc>
              <a:spcBef>
                <a:spcPts val="233"/>
              </a:spcBef>
            </a:pPr>
            <a:r>
              <a:rPr lang="en-US" sz="3200" spc="-7" dirty="0">
                <a:solidFill>
                  <a:srgbClr val="414141"/>
                </a:solidFill>
                <a:latin typeface="Trebuchet MS" panose="020B0603020202020204" pitchFamily="34" charset="0"/>
                <a:ea typeface="+mn-ea"/>
                <a:cs typeface="Arial"/>
              </a:rPr>
              <a:t>Connecting Python with BigQuery (2/2)</a:t>
            </a:r>
          </a:p>
        </p:txBody>
      </p:sp>
      <p:pic>
        <p:nvPicPr>
          <p:cNvPr id="111" name="Shape 806">
            <a:extLst>
              <a:ext uri="{FF2B5EF4-FFF2-40B4-BE49-F238E27FC236}">
                <a16:creationId xmlns:a16="http://schemas.microsoft.com/office/drawing/2014/main" id="{8DDC5B7B-D3FA-48C6-BBF9-D9B2F98E2682}"/>
              </a:ext>
            </a:extLst>
          </p:cNvPr>
          <p:cNvPicPr preferRelativeResize="0"/>
          <p:nvPr/>
        </p:nvPicPr>
        <p:blipFill rotWithShape="1">
          <a:blip r:embed="rId3">
            <a:alphaModFix/>
          </a:blip>
          <a:srcRect/>
          <a:stretch/>
        </p:blipFill>
        <p:spPr>
          <a:xfrm>
            <a:off x="10414610" y="114300"/>
            <a:ext cx="1653567" cy="189873"/>
          </a:xfrm>
          <a:prstGeom prst="rect">
            <a:avLst/>
          </a:prstGeom>
          <a:noFill/>
          <a:ln>
            <a:noFill/>
          </a:ln>
        </p:spPr>
      </p:pic>
      <p:pic>
        <p:nvPicPr>
          <p:cNvPr id="3" name="Picture 2">
            <a:extLst>
              <a:ext uri="{FF2B5EF4-FFF2-40B4-BE49-F238E27FC236}">
                <a16:creationId xmlns:a16="http://schemas.microsoft.com/office/drawing/2014/main" id="{204B8066-0E28-4B6F-858F-328562E3EE4A}"/>
              </a:ext>
            </a:extLst>
          </p:cNvPr>
          <p:cNvPicPr>
            <a:picLocks noChangeAspect="1"/>
          </p:cNvPicPr>
          <p:nvPr/>
        </p:nvPicPr>
        <p:blipFill>
          <a:blip r:embed="rId4"/>
          <a:stretch>
            <a:fillRect/>
          </a:stretch>
        </p:blipFill>
        <p:spPr>
          <a:xfrm>
            <a:off x="3883991" y="2474734"/>
            <a:ext cx="7579723" cy="3929994"/>
          </a:xfrm>
          <a:prstGeom prst="rect">
            <a:avLst/>
          </a:prstGeom>
          <a:ln>
            <a:solidFill>
              <a:srgbClr val="4472C4"/>
            </a:solidFill>
          </a:ln>
        </p:spPr>
      </p:pic>
      <p:sp>
        <p:nvSpPr>
          <p:cNvPr id="26" name="Rounded Rectangle 5">
            <a:extLst>
              <a:ext uri="{FF2B5EF4-FFF2-40B4-BE49-F238E27FC236}">
                <a16:creationId xmlns:a16="http://schemas.microsoft.com/office/drawing/2014/main" id="{C6A404D0-528E-4D6B-AF97-2B77D5FE0080}"/>
              </a:ext>
            </a:extLst>
          </p:cNvPr>
          <p:cNvSpPr/>
          <p:nvPr/>
        </p:nvSpPr>
        <p:spPr>
          <a:xfrm>
            <a:off x="3883991" y="1221453"/>
            <a:ext cx="7578123" cy="312087"/>
          </a:xfrm>
          <a:prstGeom prst="rect">
            <a:avLst/>
          </a:prstGeom>
          <a:solidFill>
            <a:srgbClr val="107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Pre-Requisites</a:t>
            </a:r>
          </a:p>
        </p:txBody>
      </p:sp>
      <p:sp>
        <p:nvSpPr>
          <p:cNvPr id="27" name="Rounded Rectangle 6">
            <a:extLst>
              <a:ext uri="{FF2B5EF4-FFF2-40B4-BE49-F238E27FC236}">
                <a16:creationId xmlns:a16="http://schemas.microsoft.com/office/drawing/2014/main" id="{44916702-1586-4EB8-97E9-F291E6181747}"/>
              </a:ext>
            </a:extLst>
          </p:cNvPr>
          <p:cNvSpPr/>
          <p:nvPr/>
        </p:nvSpPr>
        <p:spPr>
          <a:xfrm>
            <a:off x="3883992" y="1498448"/>
            <a:ext cx="7579722" cy="724747"/>
          </a:xfrm>
          <a:prstGeom prst="rect">
            <a:avLst/>
          </a:prstGeom>
          <a:solidFill>
            <a:srgbClr val="F0F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300"/>
              </a:spcBef>
              <a:buClr>
                <a:srgbClr val="4C8BF5"/>
              </a:buClr>
              <a:buSzPct val="100000"/>
              <a:buFont typeface="Arial" panose="020B0604020202020204" pitchFamily="34" charset="0"/>
              <a:buChar char="•"/>
            </a:pPr>
            <a:endParaRPr lang="en-US" sz="900" b="1" dirty="0">
              <a:solidFill>
                <a:srgbClr val="808080"/>
              </a:solidFill>
              <a:latin typeface="Open Sans"/>
              <a:sym typeface="Open Sans"/>
            </a:endParaRPr>
          </a:p>
          <a:p>
            <a:pPr marL="285750" indent="-285750">
              <a:spcBef>
                <a:spcPts val="300"/>
              </a:spcBef>
              <a:buClr>
                <a:srgbClr val="4C8BF5"/>
              </a:buClr>
              <a:buSzPct val="100000"/>
              <a:buFont typeface="Arial" panose="020B0604020202020204" pitchFamily="34" charset="0"/>
              <a:buChar char="•"/>
            </a:pPr>
            <a:r>
              <a:rPr lang="en-US" sz="900" b="1" dirty="0">
                <a:solidFill>
                  <a:srgbClr val="808080"/>
                </a:solidFill>
                <a:latin typeface="Open Sans"/>
                <a:sym typeface="Open Sans"/>
              </a:rPr>
              <a:t>bigquery and service_account libraries.  Install by running:</a:t>
            </a:r>
            <a:endParaRPr lang="en-US" sz="900" dirty="0">
              <a:solidFill>
                <a:schemeClr val="tx1"/>
              </a:solidFill>
              <a:latin typeface="Arial" panose="020B0604020202020204" pitchFamily="34" charset="0"/>
              <a:cs typeface="Arial" panose="020B0604020202020204" pitchFamily="34" charset="0"/>
            </a:endParaRPr>
          </a:p>
          <a:p>
            <a:pPr algn="ctr">
              <a:spcBef>
                <a:spcPts val="300"/>
              </a:spcBef>
              <a:spcAft>
                <a:spcPts val="600"/>
              </a:spcAft>
            </a:pPr>
            <a:r>
              <a:rPr lang="en-US" sz="900" b="1" dirty="0">
                <a:solidFill>
                  <a:srgbClr val="107DC8"/>
                </a:solidFill>
                <a:latin typeface="Arial" panose="020B0604020202020204" pitchFamily="34" charset="0"/>
                <a:cs typeface="Arial" panose="020B0604020202020204" pitchFamily="34" charset="0"/>
              </a:rPr>
              <a:t>pip install --upgrade google-cloud-bigquery</a:t>
            </a:r>
          </a:p>
          <a:p>
            <a:pPr marL="285750" indent="-285750">
              <a:spcBef>
                <a:spcPts val="300"/>
              </a:spcBef>
              <a:spcAft>
                <a:spcPts val="600"/>
              </a:spcAft>
              <a:buClr>
                <a:srgbClr val="4C8BF5"/>
              </a:buClr>
              <a:buSzPct val="100000"/>
              <a:buFont typeface="Arial" panose="020B0604020202020204" pitchFamily="34" charset="0"/>
              <a:buChar char="•"/>
            </a:pPr>
            <a:r>
              <a:rPr lang="en-US" sz="900" b="1" dirty="0">
                <a:solidFill>
                  <a:srgbClr val="808080"/>
                </a:solidFill>
                <a:latin typeface="Open Sans"/>
                <a:sym typeface="Open Sans"/>
              </a:rPr>
              <a:t>Pandas to store the query result as a dataframe (duh!)</a:t>
            </a:r>
          </a:p>
          <a:p>
            <a:pPr>
              <a:spcAft>
                <a:spcPts val="600"/>
              </a:spcAft>
            </a:pPr>
            <a:endParaRPr lang="en-US" sz="900" b="1" dirty="0">
              <a:solidFill>
                <a:srgbClr val="107DC8"/>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2857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D740FA-551C-47DA-8262-76157858DC9B}"/>
              </a:ext>
            </a:extLst>
          </p:cNvPr>
          <p:cNvSpPr>
            <a:spLocks noGrp="1"/>
          </p:cNvSpPr>
          <p:nvPr>
            <p:ph type="body" idx="1"/>
          </p:nvPr>
        </p:nvSpPr>
        <p:spPr>
          <a:xfrm>
            <a:off x="216433" y="1382304"/>
            <a:ext cx="2659200" cy="4874634"/>
          </a:xfrm>
        </p:spPr>
        <p:txBody>
          <a:bodyPr>
            <a:normAutofit/>
          </a:bodyPr>
          <a:lstStyle/>
          <a:p>
            <a:pPr marL="171450" indent="-171450">
              <a:lnSpc>
                <a:spcPct val="100000"/>
              </a:lnSpc>
              <a:spcBef>
                <a:spcPts val="400"/>
              </a:spcBef>
              <a:spcAft>
                <a:spcPts val="0"/>
              </a:spcAft>
              <a:buFont typeface="Arial"/>
              <a:buChar char="•"/>
            </a:pPr>
            <a:r>
              <a:rPr lang="en-US" b="1" dirty="0"/>
              <a:t>Colab is a Python development environment that runs in your browser using Google cloud. </a:t>
            </a:r>
          </a:p>
          <a:p>
            <a:pPr>
              <a:lnSpc>
                <a:spcPct val="100000"/>
              </a:lnSpc>
              <a:spcBef>
                <a:spcPts val="400"/>
              </a:spcBef>
              <a:spcAft>
                <a:spcPts val="0"/>
              </a:spcAft>
            </a:pPr>
            <a:endParaRPr lang="en-US" dirty="0"/>
          </a:p>
          <a:p>
            <a:pPr marL="171450" indent="-171450">
              <a:lnSpc>
                <a:spcPct val="100000"/>
              </a:lnSpc>
              <a:spcBef>
                <a:spcPts val="400"/>
              </a:spcBef>
              <a:spcAft>
                <a:spcPts val="0"/>
              </a:spcAft>
              <a:buFont typeface="Arial"/>
              <a:buChar char="•"/>
            </a:pPr>
            <a:r>
              <a:rPr lang="en-US" b="1" dirty="0"/>
              <a:t>It supports TensorFlow, BigQuery, and Google Drive.</a:t>
            </a:r>
          </a:p>
          <a:p>
            <a:pPr marL="171450" indent="-171450">
              <a:lnSpc>
                <a:spcPct val="100000"/>
              </a:lnSpc>
              <a:spcBef>
                <a:spcPts val="400"/>
              </a:spcBef>
              <a:spcAft>
                <a:spcPts val="0"/>
              </a:spcAft>
              <a:buFont typeface="Arial"/>
              <a:buChar char="•"/>
            </a:pPr>
            <a:endParaRPr lang="en-US" b="1" dirty="0"/>
          </a:p>
          <a:p>
            <a:pPr marL="171450" indent="-171450">
              <a:lnSpc>
                <a:spcPct val="100000"/>
              </a:lnSpc>
              <a:spcBef>
                <a:spcPts val="400"/>
              </a:spcBef>
              <a:spcAft>
                <a:spcPts val="0"/>
              </a:spcAft>
              <a:buFont typeface="Arial"/>
              <a:buChar char="•"/>
            </a:pPr>
            <a:r>
              <a:rPr lang="en-US" b="1" dirty="0"/>
              <a:t>To access the Google BigQuery, you will first provide the credentials by logging into your Google Account.</a:t>
            </a:r>
          </a:p>
          <a:p>
            <a:pPr marL="171450" indent="-171450">
              <a:lnSpc>
                <a:spcPct val="100000"/>
              </a:lnSpc>
              <a:spcBef>
                <a:spcPts val="400"/>
              </a:spcBef>
              <a:spcAft>
                <a:spcPts val="0"/>
              </a:spcAft>
              <a:buFont typeface="Arial"/>
              <a:buChar char="•"/>
            </a:pPr>
            <a:endParaRPr lang="en-US" b="1" dirty="0"/>
          </a:p>
          <a:p>
            <a:pPr marL="171450" indent="-171450">
              <a:lnSpc>
                <a:spcPct val="100000"/>
              </a:lnSpc>
              <a:spcBef>
                <a:spcPts val="400"/>
              </a:spcBef>
              <a:spcAft>
                <a:spcPts val="0"/>
              </a:spcAft>
              <a:buFont typeface="Arial"/>
              <a:buChar char="•"/>
            </a:pPr>
            <a:r>
              <a:rPr lang="en-US" b="1" dirty="0"/>
              <a:t>Give Google Cloud SKD permission to access your account.</a:t>
            </a:r>
          </a:p>
          <a:p>
            <a:pPr marL="171450" indent="-171450">
              <a:lnSpc>
                <a:spcPct val="100000"/>
              </a:lnSpc>
              <a:spcBef>
                <a:spcPts val="400"/>
              </a:spcBef>
              <a:spcAft>
                <a:spcPts val="0"/>
              </a:spcAft>
              <a:buFont typeface="Arial"/>
              <a:buChar char="•"/>
            </a:pPr>
            <a:endParaRPr lang="en-US" b="1" dirty="0"/>
          </a:p>
          <a:p>
            <a:pPr marL="171450" indent="-171450">
              <a:lnSpc>
                <a:spcPct val="100000"/>
              </a:lnSpc>
              <a:spcBef>
                <a:spcPts val="400"/>
              </a:spcBef>
              <a:spcAft>
                <a:spcPts val="0"/>
              </a:spcAft>
              <a:buFont typeface="Arial"/>
              <a:buChar char="•"/>
            </a:pPr>
            <a:r>
              <a:rPr lang="en-US" b="1" dirty="0"/>
              <a:t>Paste the verification code to the authentication.</a:t>
            </a:r>
          </a:p>
          <a:p>
            <a:pPr marL="171450" indent="-171450">
              <a:lnSpc>
                <a:spcPct val="100000"/>
              </a:lnSpc>
              <a:spcBef>
                <a:spcPts val="400"/>
              </a:spcBef>
              <a:spcAft>
                <a:spcPts val="0"/>
              </a:spcAft>
              <a:buFont typeface="Arial"/>
              <a:buChar char="•"/>
            </a:pPr>
            <a:endParaRPr lang="en-US" b="1" dirty="0"/>
          </a:p>
          <a:p>
            <a:pPr marL="171450" indent="-171450">
              <a:lnSpc>
                <a:spcPct val="100000"/>
              </a:lnSpc>
              <a:spcBef>
                <a:spcPts val="400"/>
              </a:spcBef>
              <a:spcAft>
                <a:spcPts val="0"/>
              </a:spcAft>
              <a:buFont typeface="Arial"/>
              <a:buChar char="•"/>
            </a:pPr>
            <a:r>
              <a:rPr lang="en-US" b="1" dirty="0"/>
              <a:t>Now you are authenticated and ready for the exploration!</a:t>
            </a:r>
          </a:p>
          <a:p>
            <a:pPr>
              <a:lnSpc>
                <a:spcPct val="114999"/>
              </a:lnSpc>
            </a:pPr>
            <a:endParaRPr lang="en-US" dirty="0"/>
          </a:p>
        </p:txBody>
      </p:sp>
      <p:pic>
        <p:nvPicPr>
          <p:cNvPr id="4" name="Picture 2" descr="A screenshot of a cell phone&#10;&#10;Description generated with very high confidence">
            <a:extLst>
              <a:ext uri="{FF2B5EF4-FFF2-40B4-BE49-F238E27FC236}">
                <a16:creationId xmlns:a16="http://schemas.microsoft.com/office/drawing/2014/main" id="{9B94BF71-3633-4F8E-888C-7C24DC9F795D}"/>
              </a:ext>
            </a:extLst>
          </p:cNvPr>
          <p:cNvPicPr>
            <a:picLocks noChangeAspect="1"/>
          </p:cNvPicPr>
          <p:nvPr/>
        </p:nvPicPr>
        <p:blipFill rotWithShape="1">
          <a:blip r:embed="rId2"/>
          <a:srcRect l="834" t="34" r="16575"/>
          <a:stretch/>
        </p:blipFill>
        <p:spPr>
          <a:xfrm>
            <a:off x="4181739" y="1210088"/>
            <a:ext cx="7123422" cy="3084494"/>
          </a:xfrm>
          <a:prstGeom prst="rect">
            <a:avLst/>
          </a:prstGeom>
          <a:ln>
            <a:solidFill>
              <a:srgbClr val="4472C4"/>
            </a:solidFill>
          </a:ln>
        </p:spPr>
      </p:pic>
      <p:pic>
        <p:nvPicPr>
          <p:cNvPr id="6" name="Picture 4" descr="A screenshot of a cell phone&#10;&#10;Description generated with very high confidence">
            <a:extLst>
              <a:ext uri="{FF2B5EF4-FFF2-40B4-BE49-F238E27FC236}">
                <a16:creationId xmlns:a16="http://schemas.microsoft.com/office/drawing/2014/main" id="{49AE86BE-1DFB-48C5-B5F1-C12612D03ABF}"/>
              </a:ext>
            </a:extLst>
          </p:cNvPr>
          <p:cNvPicPr>
            <a:picLocks noChangeAspect="1"/>
          </p:cNvPicPr>
          <p:nvPr/>
        </p:nvPicPr>
        <p:blipFill>
          <a:blip r:embed="rId3"/>
          <a:stretch>
            <a:fillRect/>
          </a:stretch>
        </p:blipFill>
        <p:spPr>
          <a:xfrm>
            <a:off x="3989731" y="4449370"/>
            <a:ext cx="1798453" cy="2198872"/>
          </a:xfrm>
          <a:prstGeom prst="rect">
            <a:avLst/>
          </a:prstGeom>
          <a:ln>
            <a:solidFill>
              <a:srgbClr val="4472C4"/>
            </a:solidFill>
          </a:ln>
        </p:spPr>
      </p:pic>
      <p:pic>
        <p:nvPicPr>
          <p:cNvPr id="8" name="Picture 6" descr="A screenshot of a social media post&#10;&#10;Description generated with very high confidence">
            <a:extLst>
              <a:ext uri="{FF2B5EF4-FFF2-40B4-BE49-F238E27FC236}">
                <a16:creationId xmlns:a16="http://schemas.microsoft.com/office/drawing/2014/main" id="{8887A372-0B99-490A-AF46-CAB3EC83A155}"/>
              </a:ext>
            </a:extLst>
          </p:cNvPr>
          <p:cNvPicPr>
            <a:picLocks noChangeAspect="1"/>
          </p:cNvPicPr>
          <p:nvPr/>
        </p:nvPicPr>
        <p:blipFill>
          <a:blip r:embed="rId4"/>
          <a:stretch>
            <a:fillRect/>
          </a:stretch>
        </p:blipFill>
        <p:spPr>
          <a:xfrm>
            <a:off x="6097924" y="4517360"/>
            <a:ext cx="2743200" cy="2059163"/>
          </a:xfrm>
          <a:prstGeom prst="rect">
            <a:avLst/>
          </a:prstGeom>
          <a:ln>
            <a:solidFill>
              <a:srgbClr val="4472C4"/>
            </a:solidFill>
          </a:ln>
        </p:spPr>
      </p:pic>
      <p:pic>
        <p:nvPicPr>
          <p:cNvPr id="10" name="Picture 10" descr="A screenshot of a cell phone&#10;&#10;Description generated with very high confidence">
            <a:extLst>
              <a:ext uri="{FF2B5EF4-FFF2-40B4-BE49-F238E27FC236}">
                <a16:creationId xmlns:a16="http://schemas.microsoft.com/office/drawing/2014/main" id="{2D83D64E-3615-4A75-A254-9461E547D2B5}"/>
              </a:ext>
            </a:extLst>
          </p:cNvPr>
          <p:cNvPicPr>
            <a:picLocks noChangeAspect="1"/>
          </p:cNvPicPr>
          <p:nvPr/>
        </p:nvPicPr>
        <p:blipFill>
          <a:blip r:embed="rId5"/>
          <a:stretch>
            <a:fillRect/>
          </a:stretch>
        </p:blipFill>
        <p:spPr>
          <a:xfrm>
            <a:off x="9098128" y="4865263"/>
            <a:ext cx="2441945" cy="1217513"/>
          </a:xfrm>
          <a:prstGeom prst="rect">
            <a:avLst/>
          </a:prstGeom>
          <a:ln>
            <a:solidFill>
              <a:srgbClr val="4472C4"/>
            </a:solidFill>
          </a:ln>
        </p:spPr>
      </p:pic>
      <p:sp>
        <p:nvSpPr>
          <p:cNvPr id="20" name="Rounded Rectangle 5">
            <a:extLst>
              <a:ext uri="{FF2B5EF4-FFF2-40B4-BE49-F238E27FC236}">
                <a16:creationId xmlns:a16="http://schemas.microsoft.com/office/drawing/2014/main" id="{062CA0E8-530C-4B77-9280-2506B7A48CAD}"/>
              </a:ext>
            </a:extLst>
          </p:cNvPr>
          <p:cNvSpPr/>
          <p:nvPr/>
        </p:nvSpPr>
        <p:spPr>
          <a:xfrm>
            <a:off x="4167525" y="1097407"/>
            <a:ext cx="7137635" cy="300274"/>
          </a:xfrm>
          <a:prstGeom prst="rect">
            <a:avLst/>
          </a:prstGeom>
          <a:solidFill>
            <a:srgbClr val="107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Authentication via Google Account</a:t>
            </a:r>
          </a:p>
        </p:txBody>
      </p:sp>
      <p:sp>
        <p:nvSpPr>
          <p:cNvPr id="22" name="object 6">
            <a:extLst>
              <a:ext uri="{FF2B5EF4-FFF2-40B4-BE49-F238E27FC236}">
                <a16:creationId xmlns:a16="http://schemas.microsoft.com/office/drawing/2014/main" id="{91D83B53-3217-42E5-8B24-A6E8E8F2CE13}"/>
              </a:ext>
            </a:extLst>
          </p:cNvPr>
          <p:cNvSpPr txBox="1">
            <a:spLocks/>
          </p:cNvSpPr>
          <p:nvPr/>
        </p:nvSpPr>
        <p:spPr>
          <a:xfrm>
            <a:off x="67350" y="473700"/>
            <a:ext cx="7470249" cy="382135"/>
          </a:xfrm>
          <a:prstGeom prst="rect">
            <a:avLst/>
          </a:prstGeom>
        </p:spPr>
        <p:txBody>
          <a:bodyPr vert="horz" wrap="square" lIns="0" tIns="1693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40030" marR="229870">
              <a:lnSpc>
                <a:spcPts val="2707"/>
              </a:lnSpc>
              <a:spcBef>
                <a:spcPts val="233"/>
              </a:spcBef>
            </a:pPr>
            <a:r>
              <a:rPr lang="en-US" sz="3200" spc="-7" dirty="0">
                <a:solidFill>
                  <a:srgbClr val="414141"/>
                </a:solidFill>
                <a:latin typeface="Trebuchet MS"/>
                <a:ea typeface="+mn-ea"/>
                <a:cs typeface="Arial"/>
              </a:rPr>
              <a:t>Accessing Data in Colab with BigQuery</a:t>
            </a:r>
            <a:endParaRPr lang="en-US" dirty="0">
              <a:ea typeface="+mn-ea"/>
            </a:endParaRPr>
          </a:p>
        </p:txBody>
      </p:sp>
      <p:pic>
        <p:nvPicPr>
          <p:cNvPr id="9" name="Shape 806">
            <a:extLst>
              <a:ext uri="{FF2B5EF4-FFF2-40B4-BE49-F238E27FC236}">
                <a16:creationId xmlns:a16="http://schemas.microsoft.com/office/drawing/2014/main" id="{69F05BD9-F153-4DE2-9204-48A80FD1191C}"/>
              </a:ext>
            </a:extLst>
          </p:cNvPr>
          <p:cNvPicPr preferRelativeResize="0"/>
          <p:nvPr/>
        </p:nvPicPr>
        <p:blipFill rotWithShape="1">
          <a:blip r:embed="rId6">
            <a:alphaModFix/>
          </a:blip>
          <a:srcRect/>
          <a:stretch/>
        </p:blipFill>
        <p:spPr>
          <a:xfrm>
            <a:off x="10414610" y="114300"/>
            <a:ext cx="1653567" cy="189873"/>
          </a:xfrm>
          <a:prstGeom prst="rect">
            <a:avLst/>
          </a:prstGeom>
          <a:noFill/>
          <a:ln>
            <a:noFill/>
          </a:ln>
        </p:spPr>
      </p:pic>
    </p:spTree>
    <p:extLst>
      <p:ext uri="{BB962C8B-B14F-4D97-AF65-F5344CB8AC3E}">
        <p14:creationId xmlns:p14="http://schemas.microsoft.com/office/powerpoint/2010/main" val="329768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5615" y="6819142"/>
            <a:ext cx="599440" cy="38945"/>
          </a:xfrm>
          <a:custGeom>
            <a:avLst/>
            <a:gdLst/>
            <a:ahLst/>
            <a:cxnLst/>
            <a:rect l="l" t="t" r="r" b="b"/>
            <a:pathLst>
              <a:path w="449580" h="29210">
                <a:moveTo>
                  <a:pt x="0" y="0"/>
                </a:moveTo>
                <a:lnTo>
                  <a:pt x="449194" y="0"/>
                </a:lnTo>
                <a:lnTo>
                  <a:pt x="449194" y="29143"/>
                </a:lnTo>
                <a:lnTo>
                  <a:pt x="0" y="29143"/>
                </a:lnTo>
                <a:lnTo>
                  <a:pt x="0" y="0"/>
                </a:lnTo>
                <a:close/>
              </a:path>
            </a:pathLst>
          </a:custGeom>
          <a:solidFill>
            <a:srgbClr val="4285F4"/>
          </a:solidFill>
        </p:spPr>
        <p:txBody>
          <a:bodyPr wrap="square" lIns="0" tIns="0" rIns="0" bIns="0" rtlCol="0"/>
          <a:lstStyle/>
          <a:p>
            <a:endParaRPr sz="2400" dirty="0"/>
          </a:p>
        </p:txBody>
      </p:sp>
      <p:sp>
        <p:nvSpPr>
          <p:cNvPr id="3" name="object 3"/>
          <p:cNvSpPr/>
          <p:nvPr/>
        </p:nvSpPr>
        <p:spPr>
          <a:xfrm>
            <a:off x="1114545" y="6819142"/>
            <a:ext cx="599440" cy="38945"/>
          </a:xfrm>
          <a:custGeom>
            <a:avLst/>
            <a:gdLst/>
            <a:ahLst/>
            <a:cxnLst/>
            <a:rect l="l" t="t" r="r" b="b"/>
            <a:pathLst>
              <a:path w="449580" h="29210">
                <a:moveTo>
                  <a:pt x="0" y="0"/>
                </a:moveTo>
                <a:lnTo>
                  <a:pt x="449194" y="0"/>
                </a:lnTo>
                <a:lnTo>
                  <a:pt x="449194" y="29143"/>
                </a:lnTo>
                <a:lnTo>
                  <a:pt x="0" y="29143"/>
                </a:lnTo>
                <a:lnTo>
                  <a:pt x="0" y="0"/>
                </a:lnTo>
                <a:close/>
              </a:path>
            </a:pathLst>
          </a:custGeom>
          <a:solidFill>
            <a:srgbClr val="EA4335"/>
          </a:solidFill>
        </p:spPr>
        <p:txBody>
          <a:bodyPr wrap="square" lIns="0" tIns="0" rIns="0" bIns="0" rtlCol="0"/>
          <a:lstStyle/>
          <a:p>
            <a:endParaRPr sz="2400" dirty="0"/>
          </a:p>
        </p:txBody>
      </p:sp>
      <p:sp>
        <p:nvSpPr>
          <p:cNvPr id="4" name="object 4"/>
          <p:cNvSpPr/>
          <p:nvPr/>
        </p:nvSpPr>
        <p:spPr>
          <a:xfrm>
            <a:off x="2312405" y="6819142"/>
            <a:ext cx="599440" cy="38945"/>
          </a:xfrm>
          <a:custGeom>
            <a:avLst/>
            <a:gdLst/>
            <a:ahLst/>
            <a:cxnLst/>
            <a:rect l="l" t="t" r="r" b="b"/>
            <a:pathLst>
              <a:path w="449580" h="29210">
                <a:moveTo>
                  <a:pt x="0" y="0"/>
                </a:moveTo>
                <a:lnTo>
                  <a:pt x="449194" y="0"/>
                </a:lnTo>
                <a:lnTo>
                  <a:pt x="449194" y="29143"/>
                </a:lnTo>
                <a:lnTo>
                  <a:pt x="0" y="29143"/>
                </a:lnTo>
                <a:lnTo>
                  <a:pt x="0" y="0"/>
                </a:lnTo>
                <a:close/>
              </a:path>
            </a:pathLst>
          </a:custGeom>
          <a:solidFill>
            <a:srgbClr val="34A853"/>
          </a:solidFill>
        </p:spPr>
        <p:txBody>
          <a:bodyPr wrap="square" lIns="0" tIns="0" rIns="0" bIns="0" rtlCol="0"/>
          <a:lstStyle/>
          <a:p>
            <a:endParaRPr sz="2400" dirty="0"/>
          </a:p>
        </p:txBody>
      </p:sp>
      <p:sp>
        <p:nvSpPr>
          <p:cNvPr id="5" name="object 5"/>
          <p:cNvSpPr/>
          <p:nvPr/>
        </p:nvSpPr>
        <p:spPr>
          <a:xfrm>
            <a:off x="1713465" y="6819142"/>
            <a:ext cx="599440" cy="38945"/>
          </a:xfrm>
          <a:custGeom>
            <a:avLst/>
            <a:gdLst/>
            <a:ahLst/>
            <a:cxnLst/>
            <a:rect l="l" t="t" r="r" b="b"/>
            <a:pathLst>
              <a:path w="449580" h="29210">
                <a:moveTo>
                  <a:pt x="0" y="0"/>
                </a:moveTo>
                <a:lnTo>
                  <a:pt x="449194" y="0"/>
                </a:lnTo>
                <a:lnTo>
                  <a:pt x="449194" y="29143"/>
                </a:lnTo>
                <a:lnTo>
                  <a:pt x="0" y="29143"/>
                </a:lnTo>
                <a:lnTo>
                  <a:pt x="0" y="0"/>
                </a:lnTo>
                <a:close/>
              </a:path>
            </a:pathLst>
          </a:custGeom>
          <a:solidFill>
            <a:srgbClr val="FABB05"/>
          </a:solidFill>
        </p:spPr>
        <p:txBody>
          <a:bodyPr wrap="square" lIns="0" tIns="0" rIns="0" bIns="0" rtlCol="0"/>
          <a:lstStyle/>
          <a:p>
            <a:endParaRPr sz="2400" dirty="0"/>
          </a:p>
        </p:txBody>
      </p:sp>
      <p:sp>
        <p:nvSpPr>
          <p:cNvPr id="6" name="object 6"/>
          <p:cNvSpPr/>
          <p:nvPr/>
        </p:nvSpPr>
        <p:spPr>
          <a:xfrm>
            <a:off x="515501" y="6330600"/>
            <a:ext cx="1157401" cy="207365"/>
          </a:xfrm>
          <a:prstGeom prst="rect">
            <a:avLst/>
          </a:prstGeom>
          <a:blipFill>
            <a:blip r:embed="rId2" cstate="print"/>
            <a:stretch>
              <a:fillRect/>
            </a:stretch>
          </a:blipFill>
        </p:spPr>
        <p:txBody>
          <a:bodyPr wrap="square" lIns="0" tIns="0" rIns="0" bIns="0" rtlCol="0"/>
          <a:lstStyle/>
          <a:p>
            <a:endParaRPr sz="2400" dirty="0"/>
          </a:p>
        </p:txBody>
      </p:sp>
      <p:sp>
        <p:nvSpPr>
          <p:cNvPr id="8" name="object 8"/>
          <p:cNvSpPr/>
          <p:nvPr/>
        </p:nvSpPr>
        <p:spPr>
          <a:xfrm>
            <a:off x="9164844" y="2416935"/>
            <a:ext cx="0" cy="2276685"/>
          </a:xfrm>
          <a:custGeom>
            <a:avLst/>
            <a:gdLst/>
            <a:ahLst/>
            <a:cxnLst/>
            <a:rect l="l" t="t" r="r" b="b"/>
            <a:pathLst>
              <a:path h="1707514">
                <a:moveTo>
                  <a:pt x="0" y="0"/>
                </a:moveTo>
                <a:lnTo>
                  <a:pt x="0" y="1707426"/>
                </a:lnTo>
              </a:path>
            </a:pathLst>
          </a:custGeom>
          <a:ln w="9524">
            <a:solidFill>
              <a:srgbClr val="BEBEBE"/>
            </a:solidFill>
          </a:ln>
        </p:spPr>
        <p:txBody>
          <a:bodyPr wrap="square" lIns="0" tIns="0" rIns="0" bIns="0" rtlCol="0"/>
          <a:lstStyle/>
          <a:p>
            <a:endParaRPr sz="2400" dirty="0"/>
          </a:p>
        </p:txBody>
      </p:sp>
      <p:sp>
        <p:nvSpPr>
          <p:cNvPr id="9" name="object 9"/>
          <p:cNvSpPr/>
          <p:nvPr/>
        </p:nvSpPr>
        <p:spPr>
          <a:xfrm>
            <a:off x="3210120" y="2416935"/>
            <a:ext cx="0" cy="2276685"/>
          </a:xfrm>
          <a:custGeom>
            <a:avLst/>
            <a:gdLst/>
            <a:ahLst/>
            <a:cxnLst/>
            <a:rect l="l" t="t" r="r" b="b"/>
            <a:pathLst>
              <a:path h="1707514">
                <a:moveTo>
                  <a:pt x="0" y="0"/>
                </a:moveTo>
                <a:lnTo>
                  <a:pt x="0" y="1707426"/>
                </a:lnTo>
              </a:path>
            </a:pathLst>
          </a:custGeom>
          <a:ln w="9524">
            <a:solidFill>
              <a:srgbClr val="BEBEBE"/>
            </a:solidFill>
          </a:ln>
        </p:spPr>
        <p:txBody>
          <a:bodyPr wrap="square" lIns="0" tIns="0" rIns="0" bIns="0" rtlCol="0"/>
          <a:lstStyle/>
          <a:p>
            <a:endParaRPr sz="2400" dirty="0"/>
          </a:p>
        </p:txBody>
      </p:sp>
      <p:sp>
        <p:nvSpPr>
          <p:cNvPr id="10" name="object 10"/>
          <p:cNvSpPr/>
          <p:nvPr/>
        </p:nvSpPr>
        <p:spPr>
          <a:xfrm>
            <a:off x="6213348" y="2416935"/>
            <a:ext cx="0" cy="2276685"/>
          </a:xfrm>
          <a:custGeom>
            <a:avLst/>
            <a:gdLst/>
            <a:ahLst/>
            <a:cxnLst/>
            <a:rect l="l" t="t" r="r" b="b"/>
            <a:pathLst>
              <a:path h="1707514">
                <a:moveTo>
                  <a:pt x="0" y="0"/>
                </a:moveTo>
                <a:lnTo>
                  <a:pt x="0" y="1707426"/>
                </a:lnTo>
              </a:path>
            </a:pathLst>
          </a:custGeom>
          <a:ln w="9524">
            <a:solidFill>
              <a:srgbClr val="BEBEBE"/>
            </a:solidFill>
          </a:ln>
        </p:spPr>
        <p:txBody>
          <a:bodyPr wrap="square" lIns="0" tIns="0" rIns="0" bIns="0" rtlCol="0"/>
          <a:lstStyle/>
          <a:p>
            <a:endParaRPr sz="2400" dirty="0"/>
          </a:p>
        </p:txBody>
      </p:sp>
      <p:sp>
        <p:nvSpPr>
          <p:cNvPr id="14" name="object 14"/>
          <p:cNvSpPr txBox="1">
            <a:spLocks noGrp="1"/>
          </p:cNvSpPr>
          <p:nvPr>
            <p:ph type="title"/>
          </p:nvPr>
        </p:nvSpPr>
        <p:spPr>
          <a:xfrm>
            <a:off x="495501" y="784443"/>
            <a:ext cx="10413153" cy="694207"/>
          </a:xfrm>
          <a:prstGeom prst="rect">
            <a:avLst/>
          </a:prstGeom>
        </p:spPr>
        <p:txBody>
          <a:bodyPr vert="horz" wrap="square" lIns="0" tIns="16933" rIns="0" bIns="0" rtlCol="0" anchor="ctr">
            <a:spAutoFit/>
          </a:bodyPr>
          <a:lstStyle/>
          <a:p>
            <a:pPr marL="16933">
              <a:lnSpc>
                <a:spcPct val="100000"/>
              </a:lnSpc>
              <a:spcBef>
                <a:spcPts val="133"/>
              </a:spcBef>
            </a:pPr>
            <a:r>
              <a:rPr lang="en-US" spc="-100" dirty="0">
                <a:solidFill>
                  <a:srgbClr val="434343"/>
                </a:solidFill>
                <a:latin typeface="Trebuchet MS"/>
              </a:rPr>
              <a:t>Today’s Agenda</a:t>
            </a:r>
            <a:endParaRPr lang="en-US" spc="-160" dirty="0">
              <a:solidFill>
                <a:srgbClr val="434343"/>
              </a:solidFill>
              <a:latin typeface="Trebuchet MS"/>
            </a:endParaRPr>
          </a:p>
        </p:txBody>
      </p:sp>
      <p:sp>
        <p:nvSpPr>
          <p:cNvPr id="18" name="TextBox 17">
            <a:extLst>
              <a:ext uri="{FF2B5EF4-FFF2-40B4-BE49-F238E27FC236}">
                <a16:creationId xmlns:a16="http://schemas.microsoft.com/office/drawing/2014/main" id="{F8EF97DC-9437-47C3-A850-615114291F74}"/>
              </a:ext>
            </a:extLst>
          </p:cNvPr>
          <p:cNvSpPr txBox="1"/>
          <p:nvPr/>
        </p:nvSpPr>
        <p:spPr>
          <a:xfrm>
            <a:off x="418097" y="3636543"/>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500" b="1" dirty="0">
                <a:solidFill>
                  <a:srgbClr val="4C8BF5"/>
                </a:solidFill>
                <a:latin typeface="Trebuchet MS"/>
              </a:rPr>
              <a:t>BigQuery Overview</a:t>
            </a:r>
          </a:p>
        </p:txBody>
      </p:sp>
      <p:sp>
        <p:nvSpPr>
          <p:cNvPr id="20" name="TextBox 19">
            <a:extLst>
              <a:ext uri="{FF2B5EF4-FFF2-40B4-BE49-F238E27FC236}">
                <a16:creationId xmlns:a16="http://schemas.microsoft.com/office/drawing/2014/main" id="{09382819-C682-44D8-9A2E-5349B4FE178C}"/>
              </a:ext>
            </a:extLst>
          </p:cNvPr>
          <p:cNvSpPr txBox="1"/>
          <p:nvPr/>
        </p:nvSpPr>
        <p:spPr>
          <a:xfrm>
            <a:off x="3350793" y="3636544"/>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500" b="1" dirty="0">
                <a:solidFill>
                  <a:srgbClr val="4C8BF5"/>
                </a:solidFill>
                <a:latin typeface="Trebuchet MS"/>
              </a:rPr>
              <a:t>Set-Up and Demonstration</a:t>
            </a:r>
          </a:p>
        </p:txBody>
      </p:sp>
      <p:sp>
        <p:nvSpPr>
          <p:cNvPr id="21" name="TextBox 20">
            <a:extLst>
              <a:ext uri="{FF2B5EF4-FFF2-40B4-BE49-F238E27FC236}">
                <a16:creationId xmlns:a16="http://schemas.microsoft.com/office/drawing/2014/main" id="{FA3D6882-BDD0-4893-A7A3-67E542607718}"/>
              </a:ext>
            </a:extLst>
          </p:cNvPr>
          <p:cNvSpPr txBox="1"/>
          <p:nvPr/>
        </p:nvSpPr>
        <p:spPr>
          <a:xfrm>
            <a:off x="6278478" y="3636543"/>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500" b="1" dirty="0">
                <a:solidFill>
                  <a:srgbClr val="4C8BF5"/>
                </a:solidFill>
                <a:latin typeface="Trebuchet MS"/>
              </a:rPr>
              <a:t>Application &amp; Use-Cases</a:t>
            </a:r>
          </a:p>
        </p:txBody>
      </p:sp>
      <p:sp>
        <p:nvSpPr>
          <p:cNvPr id="22" name="TextBox 21">
            <a:extLst>
              <a:ext uri="{FF2B5EF4-FFF2-40B4-BE49-F238E27FC236}">
                <a16:creationId xmlns:a16="http://schemas.microsoft.com/office/drawing/2014/main" id="{D900BA05-834A-466F-9E69-CEFDDD145603}"/>
              </a:ext>
            </a:extLst>
          </p:cNvPr>
          <p:cNvSpPr txBox="1"/>
          <p:nvPr/>
        </p:nvSpPr>
        <p:spPr>
          <a:xfrm>
            <a:off x="9025688" y="3636542"/>
            <a:ext cx="274320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500" b="1" dirty="0">
                <a:solidFill>
                  <a:srgbClr val="4C8BF5"/>
                </a:solidFill>
                <a:latin typeface="Trebuchet MS"/>
              </a:rPr>
              <a:t>Q&amp;A</a:t>
            </a:r>
            <a:endParaRPr lang="en-US" dirty="0">
              <a:solidFill>
                <a:srgbClr val="4C8BF5"/>
              </a:solidFill>
              <a:cs typeface="Calibri"/>
            </a:endParaRPr>
          </a:p>
        </p:txBody>
      </p:sp>
      <p:sp>
        <p:nvSpPr>
          <p:cNvPr id="24" name="object 66">
            <a:extLst>
              <a:ext uri="{FF2B5EF4-FFF2-40B4-BE49-F238E27FC236}">
                <a16:creationId xmlns:a16="http://schemas.microsoft.com/office/drawing/2014/main" id="{60F2FDB3-3243-43A2-A3F1-648B142F706C}"/>
              </a:ext>
            </a:extLst>
          </p:cNvPr>
          <p:cNvSpPr/>
          <p:nvPr/>
        </p:nvSpPr>
        <p:spPr>
          <a:xfrm>
            <a:off x="1357879" y="2709626"/>
            <a:ext cx="838259" cy="710230"/>
          </a:xfrm>
          <a:prstGeom prst="rect">
            <a:avLst/>
          </a:prstGeom>
          <a:blipFill>
            <a:blip r:embed="rId3" cstate="print"/>
            <a:stretch>
              <a:fillRect/>
            </a:stretch>
          </a:blipFill>
        </p:spPr>
        <p:txBody>
          <a:bodyPr wrap="square" lIns="0" tIns="0" rIns="0" bIns="0" rtlCol="0"/>
          <a:lstStyle/>
          <a:p>
            <a:endParaRPr sz="2400" dirty="0"/>
          </a:p>
        </p:txBody>
      </p:sp>
      <p:pic>
        <p:nvPicPr>
          <p:cNvPr id="25" name="Graphic 25" descr="Presentation with bar chart">
            <a:extLst>
              <a:ext uri="{FF2B5EF4-FFF2-40B4-BE49-F238E27FC236}">
                <a16:creationId xmlns:a16="http://schemas.microsoft.com/office/drawing/2014/main" id="{BDBD40F7-C4A2-43AA-97F9-B290D09CCD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5352" y="2645944"/>
            <a:ext cx="799098" cy="804111"/>
          </a:xfrm>
          <a:prstGeom prst="rect">
            <a:avLst/>
          </a:prstGeom>
        </p:spPr>
      </p:pic>
      <p:pic>
        <p:nvPicPr>
          <p:cNvPr id="27" name="Graphic 27" descr="Questions">
            <a:extLst>
              <a:ext uri="{FF2B5EF4-FFF2-40B4-BE49-F238E27FC236}">
                <a16:creationId xmlns:a16="http://schemas.microsoft.com/office/drawing/2014/main" id="{EF452717-E162-4A57-B6E1-987597A683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5260" y="2711115"/>
            <a:ext cx="789071" cy="789071"/>
          </a:xfrm>
          <a:prstGeom prst="rect">
            <a:avLst/>
          </a:prstGeom>
        </p:spPr>
      </p:pic>
      <p:sp>
        <p:nvSpPr>
          <p:cNvPr id="30" name="object 14">
            <a:extLst>
              <a:ext uri="{FF2B5EF4-FFF2-40B4-BE49-F238E27FC236}">
                <a16:creationId xmlns:a16="http://schemas.microsoft.com/office/drawing/2014/main" id="{FB7FA3A2-EE17-48ED-A93A-BE3B86E05C8D}"/>
              </a:ext>
            </a:extLst>
          </p:cNvPr>
          <p:cNvSpPr/>
          <p:nvPr/>
        </p:nvSpPr>
        <p:spPr>
          <a:xfrm>
            <a:off x="7161847" y="2661284"/>
            <a:ext cx="902769" cy="866830"/>
          </a:xfrm>
          <a:custGeom>
            <a:avLst/>
            <a:gdLst/>
            <a:ahLst/>
            <a:cxnLst/>
            <a:rect l="l" t="t" r="r" b="b"/>
            <a:pathLst>
              <a:path w="1308734" h="1308100">
                <a:moveTo>
                  <a:pt x="654249" y="1307924"/>
                </a:moveTo>
                <a:lnTo>
                  <a:pt x="605422" y="1306131"/>
                </a:lnTo>
                <a:lnTo>
                  <a:pt x="557569" y="1300834"/>
                </a:lnTo>
                <a:lnTo>
                  <a:pt x="510818" y="1292160"/>
                </a:lnTo>
                <a:lnTo>
                  <a:pt x="465294" y="1280236"/>
                </a:lnTo>
                <a:lnTo>
                  <a:pt x="421124" y="1265189"/>
                </a:lnTo>
                <a:lnTo>
                  <a:pt x="378434" y="1247144"/>
                </a:lnTo>
                <a:lnTo>
                  <a:pt x="337352" y="1226228"/>
                </a:lnTo>
                <a:lnTo>
                  <a:pt x="298004" y="1202567"/>
                </a:lnTo>
                <a:lnTo>
                  <a:pt x="260515" y="1176289"/>
                </a:lnTo>
                <a:lnTo>
                  <a:pt x="225014" y="1147519"/>
                </a:lnTo>
                <a:lnTo>
                  <a:pt x="191625" y="1116383"/>
                </a:lnTo>
                <a:lnTo>
                  <a:pt x="160476" y="1083009"/>
                </a:lnTo>
                <a:lnTo>
                  <a:pt x="131693" y="1047523"/>
                </a:lnTo>
                <a:lnTo>
                  <a:pt x="105403" y="1010051"/>
                </a:lnTo>
                <a:lnTo>
                  <a:pt x="81732" y="970720"/>
                </a:lnTo>
                <a:lnTo>
                  <a:pt x="60807" y="929656"/>
                </a:lnTo>
                <a:lnTo>
                  <a:pt x="42754" y="886986"/>
                </a:lnTo>
                <a:lnTo>
                  <a:pt x="27700" y="842835"/>
                </a:lnTo>
                <a:lnTo>
                  <a:pt x="15771" y="797331"/>
                </a:lnTo>
                <a:lnTo>
                  <a:pt x="7093" y="750600"/>
                </a:lnTo>
                <a:lnTo>
                  <a:pt x="1794" y="702768"/>
                </a:lnTo>
                <a:lnTo>
                  <a:pt x="0" y="653962"/>
                </a:lnTo>
                <a:lnTo>
                  <a:pt x="1794" y="605156"/>
                </a:lnTo>
                <a:lnTo>
                  <a:pt x="7093" y="557324"/>
                </a:lnTo>
                <a:lnTo>
                  <a:pt x="15771" y="510593"/>
                </a:lnTo>
                <a:lnTo>
                  <a:pt x="27700" y="465089"/>
                </a:lnTo>
                <a:lnTo>
                  <a:pt x="42754" y="420938"/>
                </a:lnTo>
                <a:lnTo>
                  <a:pt x="60807" y="378268"/>
                </a:lnTo>
                <a:lnTo>
                  <a:pt x="81732" y="337204"/>
                </a:lnTo>
                <a:lnTo>
                  <a:pt x="105403" y="297873"/>
                </a:lnTo>
                <a:lnTo>
                  <a:pt x="131693" y="260401"/>
                </a:lnTo>
                <a:lnTo>
                  <a:pt x="160476" y="224915"/>
                </a:lnTo>
                <a:lnTo>
                  <a:pt x="191625" y="191541"/>
                </a:lnTo>
                <a:lnTo>
                  <a:pt x="225014" y="160405"/>
                </a:lnTo>
                <a:lnTo>
                  <a:pt x="260515" y="131635"/>
                </a:lnTo>
                <a:lnTo>
                  <a:pt x="298004" y="105357"/>
                </a:lnTo>
                <a:lnTo>
                  <a:pt x="337352" y="81696"/>
                </a:lnTo>
                <a:lnTo>
                  <a:pt x="378434" y="60780"/>
                </a:lnTo>
                <a:lnTo>
                  <a:pt x="421124" y="42735"/>
                </a:lnTo>
                <a:lnTo>
                  <a:pt x="465294" y="27688"/>
                </a:lnTo>
                <a:lnTo>
                  <a:pt x="510818" y="15764"/>
                </a:lnTo>
                <a:lnTo>
                  <a:pt x="557569" y="7090"/>
                </a:lnTo>
                <a:lnTo>
                  <a:pt x="605422" y="1793"/>
                </a:lnTo>
                <a:lnTo>
                  <a:pt x="654249" y="0"/>
                </a:lnTo>
                <a:lnTo>
                  <a:pt x="706055" y="2051"/>
                </a:lnTo>
                <a:lnTo>
                  <a:pt x="757214" y="8146"/>
                </a:lnTo>
                <a:lnTo>
                  <a:pt x="807508" y="18193"/>
                </a:lnTo>
                <a:lnTo>
                  <a:pt x="856716" y="32101"/>
                </a:lnTo>
                <a:lnTo>
                  <a:pt x="904620" y="49779"/>
                </a:lnTo>
                <a:lnTo>
                  <a:pt x="950998" y="71137"/>
                </a:lnTo>
                <a:lnTo>
                  <a:pt x="995633" y="96083"/>
                </a:lnTo>
                <a:lnTo>
                  <a:pt x="1038303" y="124526"/>
                </a:lnTo>
                <a:lnTo>
                  <a:pt x="1078790" y="156376"/>
                </a:lnTo>
                <a:lnTo>
                  <a:pt x="1116874" y="191541"/>
                </a:lnTo>
                <a:lnTo>
                  <a:pt x="1152054" y="229608"/>
                </a:lnTo>
                <a:lnTo>
                  <a:pt x="1183918" y="270077"/>
                </a:lnTo>
                <a:lnTo>
                  <a:pt x="1212373" y="312728"/>
                </a:lnTo>
                <a:lnTo>
                  <a:pt x="1237330" y="357343"/>
                </a:lnTo>
                <a:lnTo>
                  <a:pt x="1258697" y="403701"/>
                </a:lnTo>
                <a:lnTo>
                  <a:pt x="1276383" y="451584"/>
                </a:lnTo>
                <a:lnTo>
                  <a:pt x="1290297" y="500771"/>
                </a:lnTo>
                <a:lnTo>
                  <a:pt x="1300348" y="551042"/>
                </a:lnTo>
                <a:lnTo>
                  <a:pt x="1306446" y="602179"/>
                </a:lnTo>
                <a:lnTo>
                  <a:pt x="1308499" y="653962"/>
                </a:lnTo>
                <a:lnTo>
                  <a:pt x="1306704" y="702768"/>
                </a:lnTo>
                <a:lnTo>
                  <a:pt x="1301405" y="750600"/>
                </a:lnTo>
                <a:lnTo>
                  <a:pt x="1292728" y="797331"/>
                </a:lnTo>
                <a:lnTo>
                  <a:pt x="1280798" y="842835"/>
                </a:lnTo>
                <a:lnTo>
                  <a:pt x="1265744" y="886986"/>
                </a:lnTo>
                <a:lnTo>
                  <a:pt x="1247691" y="929656"/>
                </a:lnTo>
                <a:lnTo>
                  <a:pt x="1226766" y="970720"/>
                </a:lnTo>
                <a:lnTo>
                  <a:pt x="1203095" y="1010051"/>
                </a:lnTo>
                <a:lnTo>
                  <a:pt x="1176805" y="1047523"/>
                </a:lnTo>
                <a:lnTo>
                  <a:pt x="1148022" y="1083009"/>
                </a:lnTo>
                <a:lnTo>
                  <a:pt x="1116874" y="1116383"/>
                </a:lnTo>
                <a:lnTo>
                  <a:pt x="1083485" y="1147519"/>
                </a:lnTo>
                <a:lnTo>
                  <a:pt x="1047983" y="1176289"/>
                </a:lnTo>
                <a:lnTo>
                  <a:pt x="1010495" y="1202567"/>
                </a:lnTo>
                <a:lnTo>
                  <a:pt x="971147" y="1226228"/>
                </a:lnTo>
                <a:lnTo>
                  <a:pt x="930065" y="1247144"/>
                </a:lnTo>
                <a:lnTo>
                  <a:pt x="887375" y="1265189"/>
                </a:lnTo>
                <a:lnTo>
                  <a:pt x="843205" y="1280236"/>
                </a:lnTo>
                <a:lnTo>
                  <a:pt x="797681" y="1292160"/>
                </a:lnTo>
                <a:lnTo>
                  <a:pt x="750930" y="1300834"/>
                </a:lnTo>
                <a:lnTo>
                  <a:pt x="703077" y="1306131"/>
                </a:lnTo>
                <a:lnTo>
                  <a:pt x="654249" y="1307924"/>
                </a:lnTo>
                <a:close/>
              </a:path>
            </a:pathLst>
          </a:custGeom>
          <a:solidFill>
            <a:srgbClr val="4C8BF5"/>
          </a:solidFill>
        </p:spPr>
        <p:txBody>
          <a:bodyPr wrap="square" lIns="0" tIns="0" rIns="0" bIns="0" rtlCol="0"/>
          <a:lstStyle/>
          <a:p>
            <a:endParaRPr sz="2400" dirty="0"/>
          </a:p>
        </p:txBody>
      </p:sp>
      <p:sp>
        <p:nvSpPr>
          <p:cNvPr id="32" name="object 15">
            <a:extLst>
              <a:ext uri="{FF2B5EF4-FFF2-40B4-BE49-F238E27FC236}">
                <a16:creationId xmlns:a16="http://schemas.microsoft.com/office/drawing/2014/main" id="{4AC180AD-1B62-45DD-903C-0C3066455987}"/>
              </a:ext>
            </a:extLst>
          </p:cNvPr>
          <p:cNvSpPr/>
          <p:nvPr/>
        </p:nvSpPr>
        <p:spPr>
          <a:xfrm>
            <a:off x="7283792" y="2843728"/>
            <a:ext cx="627155" cy="506397"/>
          </a:xfrm>
          <a:prstGeom prst="rect">
            <a:avLst/>
          </a:prstGeom>
          <a:blipFill>
            <a:blip r:embed="rId8" cstate="print"/>
            <a:stretch>
              <a:fillRect/>
            </a:stretch>
          </a:blipFill>
          <a:ln>
            <a:solidFill>
              <a:srgbClr val="4C8BF5"/>
            </a:solidFill>
          </a:ln>
        </p:spPr>
        <p:txBody>
          <a:bodyPr wrap="square" lIns="0" tIns="0" rIns="0" bIns="0" rtlCol="0"/>
          <a:lstStyle/>
          <a:p>
            <a:endParaRPr sz="2400" dirty="0"/>
          </a:p>
        </p:txBody>
      </p:sp>
      <p:pic>
        <p:nvPicPr>
          <p:cNvPr id="28" name="Shape 806">
            <a:extLst>
              <a:ext uri="{FF2B5EF4-FFF2-40B4-BE49-F238E27FC236}">
                <a16:creationId xmlns:a16="http://schemas.microsoft.com/office/drawing/2014/main" id="{CFB03774-8044-4520-A4AD-6A797E3663A0}"/>
              </a:ext>
            </a:extLst>
          </p:cNvPr>
          <p:cNvPicPr preferRelativeResize="0"/>
          <p:nvPr/>
        </p:nvPicPr>
        <p:blipFill rotWithShape="1">
          <a:blip r:embed="rId9">
            <a:alphaModFix/>
          </a:blip>
          <a:srcRect/>
          <a:stretch/>
        </p:blipFill>
        <p:spPr>
          <a:xfrm>
            <a:off x="10414610" y="114300"/>
            <a:ext cx="1653567" cy="189873"/>
          </a:xfrm>
          <a:prstGeom prst="rect">
            <a:avLst/>
          </a:prstGeom>
          <a:noFill/>
          <a:ln>
            <a:noFill/>
          </a:ln>
        </p:spPr>
      </p:pic>
    </p:spTree>
    <p:extLst>
      <p:ext uri="{BB962C8B-B14F-4D97-AF65-F5344CB8AC3E}">
        <p14:creationId xmlns:p14="http://schemas.microsoft.com/office/powerpoint/2010/main" val="3232466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2A1396-CCD4-494A-946D-611121E4566F}"/>
              </a:ext>
            </a:extLst>
          </p:cNvPr>
          <p:cNvSpPr>
            <a:spLocks noGrp="1"/>
          </p:cNvSpPr>
          <p:nvPr>
            <p:ph type="body" idx="1"/>
          </p:nvPr>
        </p:nvSpPr>
        <p:spPr>
          <a:xfrm>
            <a:off x="216433" y="1391269"/>
            <a:ext cx="2659200" cy="4749128"/>
          </a:xfrm>
        </p:spPr>
        <p:txBody>
          <a:bodyPr/>
          <a:lstStyle/>
          <a:p>
            <a:pPr marL="171450" indent="-171450">
              <a:lnSpc>
                <a:spcPct val="100000"/>
              </a:lnSpc>
              <a:spcBef>
                <a:spcPts val="400"/>
              </a:spcBef>
              <a:spcAft>
                <a:spcPts val="0"/>
              </a:spcAft>
              <a:buFont typeface="Arial,Sans-Serif"/>
              <a:buChar char="•"/>
            </a:pPr>
            <a:r>
              <a:rPr lang="en-US" b="1" dirty="0"/>
              <a:t>Access the database via Magic. No package required, just provide the project id and query code.</a:t>
            </a:r>
          </a:p>
          <a:p>
            <a:pPr marL="171450" indent="-171450">
              <a:lnSpc>
                <a:spcPct val="100000"/>
              </a:lnSpc>
              <a:spcBef>
                <a:spcPts val="400"/>
              </a:spcBef>
              <a:spcAft>
                <a:spcPts val="0"/>
              </a:spcAft>
              <a:buFont typeface="Arial,Sans-Serif"/>
              <a:buChar char="•"/>
            </a:pPr>
            <a:endParaRPr lang="en-US" b="1" dirty="0"/>
          </a:p>
          <a:p>
            <a:pPr marL="171450" indent="-171450">
              <a:lnSpc>
                <a:spcPct val="100000"/>
              </a:lnSpc>
              <a:spcBef>
                <a:spcPts val="400"/>
              </a:spcBef>
              <a:spcAft>
                <a:spcPts val="0"/>
              </a:spcAft>
              <a:buFont typeface="Arial,Sans-Serif"/>
              <a:buChar char="•"/>
            </a:pPr>
            <a:endParaRPr lang="en-US" b="1" dirty="0"/>
          </a:p>
          <a:p>
            <a:pPr marL="171450" indent="-171450">
              <a:lnSpc>
                <a:spcPct val="100000"/>
              </a:lnSpc>
              <a:spcBef>
                <a:spcPts val="400"/>
              </a:spcBef>
              <a:spcAft>
                <a:spcPts val="0"/>
              </a:spcAft>
              <a:buFont typeface="Arial,Sans-Serif"/>
              <a:buChar char="•"/>
            </a:pPr>
            <a:r>
              <a:rPr lang="en-US" b="1" dirty="0"/>
              <a:t>Access the database via google-big-query package. The official package developed by Google.</a:t>
            </a:r>
          </a:p>
          <a:p>
            <a:pPr marL="171450" indent="-171450">
              <a:lnSpc>
                <a:spcPct val="100000"/>
              </a:lnSpc>
              <a:spcBef>
                <a:spcPts val="400"/>
              </a:spcBef>
              <a:spcAft>
                <a:spcPts val="0"/>
              </a:spcAft>
              <a:buFont typeface="Arial,Sans-Serif"/>
              <a:buChar char="•"/>
            </a:pPr>
            <a:endParaRPr lang="en-US" b="1" dirty="0"/>
          </a:p>
          <a:p>
            <a:pPr marL="171450" indent="-171450">
              <a:lnSpc>
                <a:spcPct val="100000"/>
              </a:lnSpc>
              <a:spcBef>
                <a:spcPts val="400"/>
              </a:spcBef>
              <a:spcAft>
                <a:spcPts val="0"/>
              </a:spcAft>
              <a:buFont typeface="Arial,Sans-Serif"/>
              <a:buChar char="•"/>
            </a:pPr>
            <a:endParaRPr lang="en-US" b="1" dirty="0"/>
          </a:p>
          <a:p>
            <a:pPr marL="171450" indent="-171450">
              <a:lnSpc>
                <a:spcPct val="100000"/>
              </a:lnSpc>
              <a:spcBef>
                <a:spcPts val="400"/>
              </a:spcBef>
              <a:spcAft>
                <a:spcPts val="0"/>
              </a:spcAft>
              <a:buFont typeface="Arial,Sans-Serif"/>
              <a:buChar char="•"/>
            </a:pPr>
            <a:r>
              <a:rPr lang="en-US" b="1" dirty="0"/>
              <a:t>Access the database via pandas-gbq. Only support basic functions.</a:t>
            </a:r>
          </a:p>
          <a:p>
            <a:pPr marL="171450" indent="-171450">
              <a:lnSpc>
                <a:spcPct val="100000"/>
              </a:lnSpc>
              <a:spcBef>
                <a:spcPts val="400"/>
              </a:spcBef>
              <a:spcAft>
                <a:spcPts val="0"/>
              </a:spcAft>
              <a:buFont typeface="Arial,Sans-Serif"/>
              <a:buChar char="•"/>
            </a:pPr>
            <a:endParaRPr lang="en-US" b="1" dirty="0"/>
          </a:p>
        </p:txBody>
      </p:sp>
      <p:pic>
        <p:nvPicPr>
          <p:cNvPr id="4" name="Picture 4" descr="A screenshot of a social media post&#10;&#10;Description generated with very high confidence">
            <a:extLst>
              <a:ext uri="{FF2B5EF4-FFF2-40B4-BE49-F238E27FC236}">
                <a16:creationId xmlns:a16="http://schemas.microsoft.com/office/drawing/2014/main" id="{F2A6DC50-F382-4747-B2A4-49020CD5FE6A}"/>
              </a:ext>
            </a:extLst>
          </p:cNvPr>
          <p:cNvPicPr>
            <a:picLocks noChangeAspect="1"/>
          </p:cNvPicPr>
          <p:nvPr/>
        </p:nvPicPr>
        <p:blipFill>
          <a:blip r:embed="rId2"/>
          <a:stretch>
            <a:fillRect/>
          </a:stretch>
        </p:blipFill>
        <p:spPr>
          <a:xfrm>
            <a:off x="4258720" y="1386994"/>
            <a:ext cx="6938863" cy="2518711"/>
          </a:xfrm>
          <a:prstGeom prst="rect">
            <a:avLst/>
          </a:prstGeom>
          <a:ln>
            <a:solidFill>
              <a:srgbClr val="4472C4"/>
            </a:solidFill>
          </a:ln>
        </p:spPr>
      </p:pic>
      <p:pic>
        <p:nvPicPr>
          <p:cNvPr id="6" name="Picture 6" descr="A screenshot of a cell phone&#10;&#10;Description generated with very high confidence">
            <a:extLst>
              <a:ext uri="{FF2B5EF4-FFF2-40B4-BE49-F238E27FC236}">
                <a16:creationId xmlns:a16="http://schemas.microsoft.com/office/drawing/2014/main" id="{23742BA1-EE11-4F01-BAAE-E9CEA3420C87}"/>
              </a:ext>
            </a:extLst>
          </p:cNvPr>
          <p:cNvPicPr>
            <a:picLocks noChangeAspect="1"/>
          </p:cNvPicPr>
          <p:nvPr/>
        </p:nvPicPr>
        <p:blipFill>
          <a:blip r:embed="rId3"/>
          <a:stretch>
            <a:fillRect/>
          </a:stretch>
        </p:blipFill>
        <p:spPr>
          <a:xfrm>
            <a:off x="4260142" y="4051280"/>
            <a:ext cx="6935116" cy="2259490"/>
          </a:xfrm>
          <a:prstGeom prst="rect">
            <a:avLst/>
          </a:prstGeom>
          <a:ln>
            <a:solidFill>
              <a:srgbClr val="4472C4"/>
            </a:solidFill>
          </a:ln>
        </p:spPr>
      </p:pic>
      <p:sp>
        <p:nvSpPr>
          <p:cNvPr id="8" name="Rounded Rectangle 5">
            <a:extLst>
              <a:ext uri="{FF2B5EF4-FFF2-40B4-BE49-F238E27FC236}">
                <a16:creationId xmlns:a16="http://schemas.microsoft.com/office/drawing/2014/main" id="{1A979096-48A2-429D-BD7E-5BE7F7EE3611}"/>
              </a:ext>
            </a:extLst>
          </p:cNvPr>
          <p:cNvSpPr/>
          <p:nvPr/>
        </p:nvSpPr>
        <p:spPr>
          <a:xfrm>
            <a:off x="4262038" y="1073779"/>
            <a:ext cx="6940169" cy="312087"/>
          </a:xfrm>
          <a:prstGeom prst="rect">
            <a:avLst/>
          </a:prstGeom>
          <a:solidFill>
            <a:srgbClr val="107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Magic &amp; pandas-gbq</a:t>
            </a:r>
            <a:endParaRPr lang="en-US" dirty="0">
              <a:cs typeface="Calibri"/>
            </a:endParaRPr>
          </a:p>
        </p:txBody>
      </p:sp>
      <p:sp>
        <p:nvSpPr>
          <p:cNvPr id="10" name="object 6">
            <a:extLst>
              <a:ext uri="{FF2B5EF4-FFF2-40B4-BE49-F238E27FC236}">
                <a16:creationId xmlns:a16="http://schemas.microsoft.com/office/drawing/2014/main" id="{1748CB8F-44DA-4A67-9BD7-E2B898F3FAEC}"/>
              </a:ext>
            </a:extLst>
          </p:cNvPr>
          <p:cNvSpPr txBox="1">
            <a:spLocks/>
          </p:cNvSpPr>
          <p:nvPr/>
        </p:nvSpPr>
        <p:spPr>
          <a:xfrm>
            <a:off x="85071" y="443805"/>
            <a:ext cx="7470249" cy="371041"/>
          </a:xfrm>
          <a:prstGeom prst="rect">
            <a:avLst/>
          </a:prstGeom>
        </p:spPr>
        <p:txBody>
          <a:bodyPr vert="horz" wrap="square" lIns="0" tIns="1693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40030" marR="229870">
              <a:lnSpc>
                <a:spcPts val="2707"/>
              </a:lnSpc>
              <a:spcBef>
                <a:spcPts val="233"/>
              </a:spcBef>
            </a:pPr>
            <a:r>
              <a:rPr lang="en-US" sz="3200" spc="-7" dirty="0">
                <a:solidFill>
                  <a:srgbClr val="414141"/>
                </a:solidFill>
                <a:latin typeface="Trebuchet MS"/>
                <a:ea typeface="+mn-ea"/>
                <a:cs typeface="Arial"/>
              </a:rPr>
              <a:t>Connecting to BigQuery on Colab</a:t>
            </a:r>
            <a:endParaRPr lang="en-US" sz="3200" spc="-7" dirty="0">
              <a:solidFill>
                <a:srgbClr val="414141"/>
              </a:solidFill>
              <a:latin typeface="Trebuchet MS" panose="020B0603020202020204" pitchFamily="34" charset="0"/>
              <a:ea typeface="+mn-ea"/>
              <a:cs typeface="Arial"/>
            </a:endParaRPr>
          </a:p>
        </p:txBody>
      </p:sp>
      <p:pic>
        <p:nvPicPr>
          <p:cNvPr id="7" name="Shape 806">
            <a:extLst>
              <a:ext uri="{FF2B5EF4-FFF2-40B4-BE49-F238E27FC236}">
                <a16:creationId xmlns:a16="http://schemas.microsoft.com/office/drawing/2014/main" id="{4D4A43F5-4494-42F9-98AA-255336E07142}"/>
              </a:ext>
            </a:extLst>
          </p:cNvPr>
          <p:cNvPicPr preferRelativeResize="0"/>
          <p:nvPr/>
        </p:nvPicPr>
        <p:blipFill rotWithShape="1">
          <a:blip r:embed="rId4">
            <a:alphaModFix/>
          </a:blip>
          <a:srcRect/>
          <a:stretch/>
        </p:blipFill>
        <p:spPr>
          <a:xfrm>
            <a:off x="10414610" y="114300"/>
            <a:ext cx="1653567" cy="189873"/>
          </a:xfrm>
          <a:prstGeom prst="rect">
            <a:avLst/>
          </a:prstGeom>
          <a:noFill/>
          <a:ln>
            <a:noFill/>
          </a:ln>
        </p:spPr>
      </p:pic>
    </p:spTree>
    <p:extLst>
      <p:ext uri="{BB962C8B-B14F-4D97-AF65-F5344CB8AC3E}">
        <p14:creationId xmlns:p14="http://schemas.microsoft.com/office/powerpoint/2010/main" val="1010431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2A1396-CCD4-494A-946D-611121E4566F}"/>
              </a:ext>
            </a:extLst>
          </p:cNvPr>
          <p:cNvSpPr>
            <a:spLocks noGrp="1"/>
          </p:cNvSpPr>
          <p:nvPr>
            <p:ph type="body" idx="1"/>
          </p:nvPr>
        </p:nvSpPr>
        <p:spPr>
          <a:xfrm>
            <a:off x="216433" y="1391269"/>
            <a:ext cx="2659200" cy="4749128"/>
          </a:xfrm>
        </p:spPr>
        <p:txBody>
          <a:bodyPr/>
          <a:lstStyle/>
          <a:p>
            <a:pPr>
              <a:lnSpc>
                <a:spcPct val="100000"/>
              </a:lnSpc>
              <a:spcBef>
                <a:spcPts val="400"/>
              </a:spcBef>
              <a:spcAft>
                <a:spcPts val="0"/>
              </a:spcAft>
            </a:pPr>
            <a:endParaRPr lang="en-US" b="1" dirty="0"/>
          </a:p>
          <a:p>
            <a:pPr marL="228600" indent="-228600">
              <a:lnSpc>
                <a:spcPct val="100000"/>
              </a:lnSpc>
              <a:spcBef>
                <a:spcPts val="400"/>
              </a:spcBef>
              <a:spcAft>
                <a:spcPts val="0"/>
              </a:spcAft>
              <a:buAutoNum type="arabicPeriod"/>
            </a:pPr>
            <a:r>
              <a:rPr lang="en-US" b="1" dirty="0"/>
              <a:t>Convert all spendings into US dollars</a:t>
            </a:r>
          </a:p>
          <a:p>
            <a:pPr marL="228600" indent="-228600">
              <a:lnSpc>
                <a:spcPct val="100000"/>
              </a:lnSpc>
              <a:spcBef>
                <a:spcPts val="400"/>
              </a:spcBef>
              <a:spcAft>
                <a:spcPts val="0"/>
              </a:spcAft>
              <a:buAutoNum type="arabicPeriod"/>
            </a:pPr>
            <a:r>
              <a:rPr lang="en-US" b="1" dirty="0"/>
              <a:t>Use Partition and Row_Number to pick top 5 in each region </a:t>
            </a:r>
          </a:p>
          <a:p>
            <a:pPr marL="228600" indent="-228600">
              <a:lnSpc>
                <a:spcPct val="100000"/>
              </a:lnSpc>
              <a:spcBef>
                <a:spcPts val="400"/>
              </a:spcBef>
              <a:spcAft>
                <a:spcPts val="0"/>
              </a:spcAft>
              <a:buAutoNum type="arabicPeriod"/>
            </a:pPr>
            <a:r>
              <a:rPr lang="en-US" b="1" dirty="0"/>
              <a:t>Change the spending format to US dollars</a:t>
            </a:r>
          </a:p>
          <a:p>
            <a:pPr marL="228600" indent="-228600">
              <a:lnSpc>
                <a:spcPct val="100000"/>
              </a:lnSpc>
              <a:spcBef>
                <a:spcPts val="400"/>
              </a:spcBef>
              <a:spcAft>
                <a:spcPts val="0"/>
              </a:spcAft>
              <a:buAutoNum type="arabicPeriod"/>
            </a:pPr>
            <a:r>
              <a:rPr lang="en-US" b="1" dirty="0"/>
              <a:t>Group rows by advertiser name</a:t>
            </a:r>
          </a:p>
          <a:p>
            <a:pPr>
              <a:lnSpc>
                <a:spcPct val="100000"/>
              </a:lnSpc>
              <a:spcBef>
                <a:spcPts val="400"/>
              </a:spcBef>
              <a:spcAft>
                <a:spcPts val="0"/>
              </a:spcAft>
            </a:pPr>
            <a:endParaRPr lang="en-US" b="1" dirty="0"/>
          </a:p>
          <a:p>
            <a:pPr>
              <a:lnSpc>
                <a:spcPct val="100000"/>
              </a:lnSpc>
              <a:spcBef>
                <a:spcPts val="400"/>
              </a:spcBef>
              <a:spcAft>
                <a:spcPts val="0"/>
              </a:spcAft>
            </a:pPr>
            <a:endParaRPr lang="en-US" b="1" dirty="0"/>
          </a:p>
          <a:p>
            <a:pPr marL="171450" indent="-171450">
              <a:lnSpc>
                <a:spcPct val="100000"/>
              </a:lnSpc>
              <a:spcBef>
                <a:spcPts val="400"/>
              </a:spcBef>
              <a:spcAft>
                <a:spcPts val="0"/>
              </a:spcAft>
              <a:buFont typeface="Arial,Sans-Serif"/>
              <a:buChar char="•"/>
            </a:pPr>
            <a:r>
              <a:rPr lang="en-US" b="1" dirty="0"/>
              <a:t>1st : MIKE BLOOMBERG 2020 INC, $459,665,851</a:t>
            </a:r>
            <a:endParaRPr lang="en-US" dirty="0"/>
          </a:p>
          <a:p>
            <a:pPr marL="171450" indent="-171450">
              <a:lnSpc>
                <a:spcPct val="100000"/>
              </a:lnSpc>
              <a:spcBef>
                <a:spcPts val="400"/>
              </a:spcBef>
              <a:spcAft>
                <a:spcPts val="0"/>
              </a:spcAft>
              <a:buFont typeface="Arial,Sans-Serif"/>
              <a:buChar char="•"/>
            </a:pPr>
            <a:r>
              <a:rPr lang="en-US" b="1" dirty="0"/>
              <a:t>2nd: TRUMP MAKE AMERICA GREAT AGAIN COMMITTEE &amp; DONALD J. TRUMP FOR PRESIDENT, INC., $152,565,798</a:t>
            </a:r>
            <a:endParaRPr lang="en-US" dirty="0"/>
          </a:p>
          <a:p>
            <a:pPr marL="171450" indent="-171450">
              <a:lnSpc>
                <a:spcPct val="100000"/>
              </a:lnSpc>
              <a:spcBef>
                <a:spcPts val="400"/>
              </a:spcBef>
              <a:spcAft>
                <a:spcPts val="0"/>
              </a:spcAft>
              <a:buFont typeface="Arial,Sans-Serif"/>
              <a:buChar char="•"/>
            </a:pPr>
            <a:endParaRPr lang="en-US" b="1" dirty="0"/>
          </a:p>
        </p:txBody>
      </p:sp>
      <p:sp>
        <p:nvSpPr>
          <p:cNvPr id="8" name="Rounded Rectangle 5">
            <a:extLst>
              <a:ext uri="{FF2B5EF4-FFF2-40B4-BE49-F238E27FC236}">
                <a16:creationId xmlns:a16="http://schemas.microsoft.com/office/drawing/2014/main" id="{1A979096-48A2-429D-BD7E-5BE7F7EE3611}"/>
              </a:ext>
            </a:extLst>
          </p:cNvPr>
          <p:cNvSpPr/>
          <p:nvPr/>
        </p:nvSpPr>
        <p:spPr>
          <a:xfrm>
            <a:off x="4293757" y="1265215"/>
            <a:ext cx="6940169" cy="312087"/>
          </a:xfrm>
          <a:prstGeom prst="rect">
            <a:avLst/>
          </a:prstGeom>
          <a:solidFill>
            <a:srgbClr val="107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Which advertiser spend the most on political ad campaigns?</a:t>
            </a:r>
          </a:p>
        </p:txBody>
      </p:sp>
      <p:sp>
        <p:nvSpPr>
          <p:cNvPr id="10" name="object 6">
            <a:extLst>
              <a:ext uri="{FF2B5EF4-FFF2-40B4-BE49-F238E27FC236}">
                <a16:creationId xmlns:a16="http://schemas.microsoft.com/office/drawing/2014/main" id="{1748CB8F-44DA-4A67-9BD7-E2B898F3FAEC}"/>
              </a:ext>
            </a:extLst>
          </p:cNvPr>
          <p:cNvSpPr txBox="1">
            <a:spLocks/>
          </p:cNvSpPr>
          <p:nvPr/>
        </p:nvSpPr>
        <p:spPr>
          <a:xfrm>
            <a:off x="160433" y="229954"/>
            <a:ext cx="10625825" cy="1114835"/>
          </a:xfrm>
          <a:prstGeom prst="rect">
            <a:avLst/>
          </a:prstGeom>
        </p:spPr>
        <p:txBody>
          <a:bodyPr vert="horz" wrap="square" lIns="0" tIns="1693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40030" marR="229870">
              <a:lnSpc>
                <a:spcPts val="2707"/>
              </a:lnSpc>
              <a:spcBef>
                <a:spcPts val="233"/>
              </a:spcBef>
            </a:pPr>
            <a:r>
              <a:rPr lang="en-US" sz="2800" spc="-7" dirty="0">
                <a:solidFill>
                  <a:srgbClr val="414141"/>
                </a:solidFill>
                <a:latin typeface="Trebuchet MS"/>
                <a:ea typeface="+mn-ea"/>
                <a:cs typeface="Arial"/>
              </a:rPr>
              <a:t>Running Queries within BigQuery: </a:t>
            </a:r>
          </a:p>
          <a:p>
            <a:pPr marL="240030" marR="229870">
              <a:lnSpc>
                <a:spcPts val="2707"/>
              </a:lnSpc>
              <a:spcBef>
                <a:spcPts val="233"/>
              </a:spcBef>
            </a:pPr>
            <a:r>
              <a:rPr lang="en-US" sz="2800" i="1" spc="-7" dirty="0">
                <a:solidFill>
                  <a:srgbClr val="414141"/>
                </a:solidFill>
                <a:latin typeface="Trebuchet MS"/>
                <a:ea typeface="+mn-ea"/>
                <a:cs typeface="Arial"/>
              </a:rPr>
              <a:t>Find the top advertisers by spending in each election region</a:t>
            </a:r>
          </a:p>
          <a:p>
            <a:pPr marL="240030" marR="229870">
              <a:lnSpc>
                <a:spcPts val="2707"/>
              </a:lnSpc>
              <a:spcBef>
                <a:spcPts val="233"/>
              </a:spcBef>
            </a:pPr>
            <a:endParaRPr lang="en-US" sz="2800" spc="-7" dirty="0">
              <a:solidFill>
                <a:srgbClr val="414141"/>
              </a:solidFill>
              <a:latin typeface="Trebuchet MS" panose="020B0603020202020204" pitchFamily="34" charset="0"/>
              <a:ea typeface="+mn-ea"/>
              <a:cs typeface="Arial"/>
            </a:endParaRPr>
          </a:p>
        </p:txBody>
      </p:sp>
      <p:pic>
        <p:nvPicPr>
          <p:cNvPr id="3" name="Picture 4" descr="A screenshot of a social media post&#10;&#10;Description generated with very high confidence">
            <a:extLst>
              <a:ext uri="{FF2B5EF4-FFF2-40B4-BE49-F238E27FC236}">
                <a16:creationId xmlns:a16="http://schemas.microsoft.com/office/drawing/2014/main" id="{81F2D676-9DB0-4044-BA34-69B4932E69D1}"/>
              </a:ext>
            </a:extLst>
          </p:cNvPr>
          <p:cNvPicPr>
            <a:picLocks noChangeAspect="1"/>
          </p:cNvPicPr>
          <p:nvPr/>
        </p:nvPicPr>
        <p:blipFill>
          <a:blip r:embed="rId2"/>
          <a:stretch>
            <a:fillRect/>
          </a:stretch>
        </p:blipFill>
        <p:spPr>
          <a:xfrm>
            <a:off x="4297336" y="4189874"/>
            <a:ext cx="6956611" cy="1950507"/>
          </a:xfrm>
          <a:prstGeom prst="rect">
            <a:avLst/>
          </a:prstGeom>
          <a:ln>
            <a:solidFill>
              <a:srgbClr val="4472C4"/>
            </a:solidFill>
          </a:ln>
        </p:spPr>
      </p:pic>
      <p:pic>
        <p:nvPicPr>
          <p:cNvPr id="7" name="Picture 8" descr="A screenshot of a cell phone&#10;&#10;Description generated with very high confidence">
            <a:extLst>
              <a:ext uri="{FF2B5EF4-FFF2-40B4-BE49-F238E27FC236}">
                <a16:creationId xmlns:a16="http://schemas.microsoft.com/office/drawing/2014/main" id="{613765D1-07EB-4651-8B18-FE5C11CC1F5E}"/>
              </a:ext>
            </a:extLst>
          </p:cNvPr>
          <p:cNvPicPr>
            <a:picLocks noChangeAspect="1"/>
          </p:cNvPicPr>
          <p:nvPr/>
        </p:nvPicPr>
        <p:blipFill>
          <a:blip r:embed="rId3"/>
          <a:stretch>
            <a:fillRect/>
          </a:stretch>
        </p:blipFill>
        <p:spPr>
          <a:xfrm>
            <a:off x="4299981" y="1581700"/>
            <a:ext cx="6932608" cy="2435867"/>
          </a:xfrm>
          <a:prstGeom prst="rect">
            <a:avLst/>
          </a:prstGeom>
          <a:ln>
            <a:solidFill>
              <a:srgbClr val="4472C4"/>
            </a:solidFill>
          </a:ln>
        </p:spPr>
      </p:pic>
      <p:sp>
        <p:nvSpPr>
          <p:cNvPr id="4" name="Rectangle: Rounded Corners 3">
            <a:extLst>
              <a:ext uri="{FF2B5EF4-FFF2-40B4-BE49-F238E27FC236}">
                <a16:creationId xmlns:a16="http://schemas.microsoft.com/office/drawing/2014/main" id="{67BE6A14-21E3-4B71-897F-0DEE00BFE4A8}"/>
              </a:ext>
            </a:extLst>
          </p:cNvPr>
          <p:cNvSpPr/>
          <p:nvPr/>
        </p:nvSpPr>
        <p:spPr>
          <a:xfrm>
            <a:off x="4294968" y="1804208"/>
            <a:ext cx="1861214" cy="18589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AECBA3D-BF2F-4260-A2C6-C7217F2C5566}"/>
              </a:ext>
            </a:extLst>
          </p:cNvPr>
          <p:cNvCxnSpPr>
            <a:cxnSpLocks/>
          </p:cNvCxnSpPr>
          <p:nvPr/>
        </p:nvCxnSpPr>
        <p:spPr>
          <a:xfrm>
            <a:off x="6156182" y="1909716"/>
            <a:ext cx="866572" cy="1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9679899-8D46-49F0-8A42-71D788208B11}"/>
              </a:ext>
            </a:extLst>
          </p:cNvPr>
          <p:cNvSpPr txBox="1"/>
          <p:nvPr/>
        </p:nvSpPr>
        <p:spPr>
          <a:xfrm>
            <a:off x="7040535" y="1810143"/>
            <a:ext cx="4044363" cy="246221"/>
          </a:xfrm>
          <a:prstGeom prst="rect">
            <a:avLst/>
          </a:prstGeom>
          <a:noFill/>
        </p:spPr>
        <p:txBody>
          <a:bodyPr wrap="square" rtlCol="0">
            <a:spAutoFit/>
          </a:bodyPr>
          <a:lstStyle/>
          <a:p>
            <a:r>
              <a:rPr lang="en-US" sz="1000" b="1" dirty="0">
                <a:solidFill>
                  <a:schemeClr val="bg2">
                    <a:lumMod val="50000"/>
                  </a:schemeClr>
                </a:solidFill>
                <a:latin typeface="Trebuchet MS" panose="020B0603020202020204" pitchFamily="34" charset="0"/>
              </a:rPr>
              <a:t>You can see the amount of processing &amp; time the query needs</a:t>
            </a:r>
          </a:p>
        </p:txBody>
      </p:sp>
      <p:sp>
        <p:nvSpPr>
          <p:cNvPr id="12" name="TextBox 11">
            <a:extLst>
              <a:ext uri="{FF2B5EF4-FFF2-40B4-BE49-F238E27FC236}">
                <a16:creationId xmlns:a16="http://schemas.microsoft.com/office/drawing/2014/main" id="{61A2FF81-B3DC-4037-9DF9-360BEFA64945}"/>
              </a:ext>
            </a:extLst>
          </p:cNvPr>
          <p:cNvSpPr txBox="1"/>
          <p:nvPr/>
        </p:nvSpPr>
        <p:spPr>
          <a:xfrm>
            <a:off x="4137459" y="6408900"/>
            <a:ext cx="5461181" cy="276999"/>
          </a:xfrm>
          <a:prstGeom prst="rect">
            <a:avLst/>
          </a:prstGeom>
          <a:noFill/>
        </p:spPr>
        <p:txBody>
          <a:bodyPr wrap="square" rtlCol="0">
            <a:spAutoFit/>
          </a:bodyPr>
          <a:lstStyle/>
          <a:p>
            <a:r>
              <a:rPr lang="en-US" sz="1200" b="1" dirty="0">
                <a:solidFill>
                  <a:schemeClr val="bg2">
                    <a:lumMod val="50000"/>
                  </a:schemeClr>
                </a:solidFill>
                <a:latin typeface="Trebuchet MS" panose="020B0603020202020204" pitchFamily="34" charset="0"/>
              </a:rPr>
              <a:t>Run complex queries on large datasets in seconds</a:t>
            </a:r>
          </a:p>
        </p:txBody>
      </p:sp>
      <p:cxnSp>
        <p:nvCxnSpPr>
          <p:cNvPr id="13" name="Straight Arrow Connector 12">
            <a:extLst>
              <a:ext uri="{FF2B5EF4-FFF2-40B4-BE49-F238E27FC236}">
                <a16:creationId xmlns:a16="http://schemas.microsoft.com/office/drawing/2014/main" id="{D42E3E10-86BB-43D7-9FC3-26BC0C465B08}"/>
              </a:ext>
            </a:extLst>
          </p:cNvPr>
          <p:cNvCxnSpPr>
            <a:cxnSpLocks/>
          </p:cNvCxnSpPr>
          <p:nvPr/>
        </p:nvCxnSpPr>
        <p:spPr>
          <a:xfrm flipH="1">
            <a:off x="6868050" y="5940769"/>
            <a:ext cx="231110" cy="396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Shape 806">
            <a:extLst>
              <a:ext uri="{FF2B5EF4-FFF2-40B4-BE49-F238E27FC236}">
                <a16:creationId xmlns:a16="http://schemas.microsoft.com/office/drawing/2014/main" id="{F227DE77-6108-4FFA-B914-376FBDA4FA3B}"/>
              </a:ext>
            </a:extLst>
          </p:cNvPr>
          <p:cNvPicPr preferRelativeResize="0"/>
          <p:nvPr/>
        </p:nvPicPr>
        <p:blipFill rotWithShape="1">
          <a:blip r:embed="rId4">
            <a:alphaModFix/>
          </a:blip>
          <a:srcRect/>
          <a:stretch/>
        </p:blipFill>
        <p:spPr>
          <a:xfrm>
            <a:off x="10414610" y="114300"/>
            <a:ext cx="1653567" cy="189873"/>
          </a:xfrm>
          <a:prstGeom prst="rect">
            <a:avLst/>
          </a:prstGeom>
          <a:noFill/>
          <a:ln>
            <a:noFill/>
          </a:ln>
        </p:spPr>
      </p:pic>
    </p:spTree>
    <p:extLst>
      <p:ext uri="{BB962C8B-B14F-4D97-AF65-F5344CB8AC3E}">
        <p14:creationId xmlns:p14="http://schemas.microsoft.com/office/powerpoint/2010/main" val="2247144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2A1396-CCD4-494A-946D-611121E4566F}"/>
              </a:ext>
            </a:extLst>
          </p:cNvPr>
          <p:cNvSpPr>
            <a:spLocks noGrp="1"/>
          </p:cNvSpPr>
          <p:nvPr>
            <p:ph type="body" idx="1"/>
          </p:nvPr>
        </p:nvSpPr>
        <p:spPr>
          <a:xfrm>
            <a:off x="61025" y="1386256"/>
            <a:ext cx="2985055" cy="4749128"/>
          </a:xfrm>
        </p:spPr>
        <p:txBody>
          <a:bodyPr/>
          <a:lstStyle/>
          <a:p>
            <a:pPr marL="171450" indent="-171450">
              <a:lnSpc>
                <a:spcPct val="100000"/>
              </a:lnSpc>
              <a:spcBef>
                <a:spcPts val="400"/>
              </a:spcBef>
              <a:spcAft>
                <a:spcPts val="0"/>
              </a:spcAft>
              <a:buFont typeface="Arial,Sans-Serif"/>
              <a:buChar char="•"/>
            </a:pPr>
            <a:endParaRPr lang="en-US" b="1" dirty="0"/>
          </a:p>
          <a:p>
            <a:pPr marL="171450" indent="-171450">
              <a:lnSpc>
                <a:spcPct val="100000"/>
              </a:lnSpc>
              <a:spcBef>
                <a:spcPts val="400"/>
              </a:spcBef>
              <a:spcAft>
                <a:spcPts val="0"/>
              </a:spcAft>
              <a:buFont typeface="Arial,Sans-Serif"/>
              <a:buChar char="•"/>
            </a:pPr>
            <a:r>
              <a:rPr lang="en-US" b="1" dirty="0"/>
              <a:t>We are only looking at those advertisements with impression over 1M.</a:t>
            </a:r>
          </a:p>
          <a:p>
            <a:pPr marL="171450" indent="-171450">
              <a:lnSpc>
                <a:spcPct val="100000"/>
              </a:lnSpc>
              <a:spcBef>
                <a:spcPts val="400"/>
              </a:spcBef>
              <a:spcAft>
                <a:spcPts val="0"/>
              </a:spcAft>
              <a:buFont typeface="Arial,Sans-Serif"/>
              <a:buChar char="•"/>
            </a:pPr>
            <a:endParaRPr lang="en-US" b="1" dirty="0"/>
          </a:p>
          <a:p>
            <a:pPr>
              <a:lnSpc>
                <a:spcPct val="100000"/>
              </a:lnSpc>
              <a:spcBef>
                <a:spcPts val="400"/>
              </a:spcBef>
              <a:spcAft>
                <a:spcPts val="0"/>
              </a:spcAft>
            </a:pPr>
            <a:endParaRPr lang="en-US" b="1" dirty="0"/>
          </a:p>
          <a:p>
            <a:pPr marL="228600" indent="-228600">
              <a:lnSpc>
                <a:spcPct val="100000"/>
              </a:lnSpc>
              <a:spcBef>
                <a:spcPts val="400"/>
              </a:spcBef>
              <a:spcAft>
                <a:spcPts val="0"/>
              </a:spcAft>
              <a:buAutoNum type="arabicPeriod"/>
            </a:pPr>
            <a:r>
              <a:rPr lang="en-US" b="1" dirty="0"/>
              <a:t>Locate the ads with column value </a:t>
            </a:r>
            <a:r>
              <a:rPr lang="en" b="1"/>
              <a:t>“1M-10M” and “&gt; 10M” </a:t>
            </a:r>
          </a:p>
          <a:p>
            <a:pPr marL="228600" indent="-228600">
              <a:lnSpc>
                <a:spcPct val="100000"/>
              </a:lnSpc>
              <a:spcBef>
                <a:spcPts val="400"/>
              </a:spcBef>
              <a:spcAft>
                <a:spcPts val="0"/>
              </a:spcAft>
              <a:buAutoNum type="arabicPeriod"/>
            </a:pPr>
            <a:r>
              <a:rPr lang="en" b="1"/>
              <a:t>GROUP BY advertiser name and COUNT total number for each advertiser</a:t>
            </a:r>
          </a:p>
          <a:p>
            <a:pPr marL="228600" indent="-228600">
              <a:lnSpc>
                <a:spcPct val="100000"/>
              </a:lnSpc>
              <a:spcBef>
                <a:spcPts val="400"/>
              </a:spcBef>
              <a:spcAft>
                <a:spcPts val="0"/>
              </a:spcAft>
              <a:buAutoNum type="arabicPeriod"/>
            </a:pPr>
            <a:endParaRPr lang="en" b="1"/>
          </a:p>
          <a:p>
            <a:pPr marL="228600" indent="-228600">
              <a:lnSpc>
                <a:spcPct val="100000"/>
              </a:lnSpc>
              <a:spcBef>
                <a:spcPts val="400"/>
              </a:spcBef>
              <a:spcAft>
                <a:spcPts val="0"/>
              </a:spcAft>
              <a:buAutoNum type="arabicPeriod"/>
            </a:pPr>
            <a:endParaRPr lang="en" b="1"/>
          </a:p>
          <a:p>
            <a:pPr marL="171450" indent="-171450">
              <a:lnSpc>
                <a:spcPct val="100000"/>
              </a:lnSpc>
              <a:spcBef>
                <a:spcPts val="400"/>
              </a:spcBef>
              <a:spcAft>
                <a:spcPts val="0"/>
              </a:spcAft>
              <a:buFont typeface="Arial"/>
              <a:buChar char="•"/>
            </a:pPr>
            <a:r>
              <a:rPr lang="en-US" b="1" dirty="0"/>
              <a:t>TRUMP MAKE AMERICA GREAT AGAIN COMMITTEE has produced 443 influential political advertisements.</a:t>
            </a:r>
            <a:endParaRPr lang="en"/>
          </a:p>
        </p:txBody>
      </p:sp>
      <p:sp>
        <p:nvSpPr>
          <p:cNvPr id="8" name="Rounded Rectangle 5">
            <a:extLst>
              <a:ext uri="{FF2B5EF4-FFF2-40B4-BE49-F238E27FC236}">
                <a16:creationId xmlns:a16="http://schemas.microsoft.com/office/drawing/2014/main" id="{1A979096-48A2-429D-BD7E-5BE7F7EE3611}"/>
              </a:ext>
            </a:extLst>
          </p:cNvPr>
          <p:cNvSpPr/>
          <p:nvPr/>
        </p:nvSpPr>
        <p:spPr>
          <a:xfrm>
            <a:off x="4252012" y="1073779"/>
            <a:ext cx="6960221" cy="307074"/>
          </a:xfrm>
          <a:prstGeom prst="rect">
            <a:avLst/>
          </a:prstGeom>
          <a:solidFill>
            <a:srgbClr val="107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Which advertisers produce the most successful ads in the US?</a:t>
            </a:r>
          </a:p>
        </p:txBody>
      </p:sp>
      <p:pic>
        <p:nvPicPr>
          <p:cNvPr id="3" name="Picture 4" descr="A screenshot of a cell phone&#10;&#10;Description generated with very high confidence">
            <a:extLst>
              <a:ext uri="{FF2B5EF4-FFF2-40B4-BE49-F238E27FC236}">
                <a16:creationId xmlns:a16="http://schemas.microsoft.com/office/drawing/2014/main" id="{7FF31A86-9659-4FEA-B97D-0A034441D408}"/>
              </a:ext>
            </a:extLst>
          </p:cNvPr>
          <p:cNvPicPr>
            <a:picLocks noChangeAspect="1"/>
          </p:cNvPicPr>
          <p:nvPr/>
        </p:nvPicPr>
        <p:blipFill>
          <a:blip r:embed="rId2"/>
          <a:stretch>
            <a:fillRect/>
          </a:stretch>
        </p:blipFill>
        <p:spPr>
          <a:xfrm>
            <a:off x="4258235" y="1386112"/>
            <a:ext cx="6956611" cy="2759000"/>
          </a:xfrm>
          <a:prstGeom prst="rect">
            <a:avLst/>
          </a:prstGeom>
          <a:ln>
            <a:solidFill>
              <a:srgbClr val="4472C4"/>
            </a:solidFill>
          </a:ln>
        </p:spPr>
      </p:pic>
      <p:pic>
        <p:nvPicPr>
          <p:cNvPr id="6" name="Picture 6" descr="A screenshot of a social media post&#10;&#10;Description generated with very high confidence">
            <a:extLst>
              <a:ext uri="{FF2B5EF4-FFF2-40B4-BE49-F238E27FC236}">
                <a16:creationId xmlns:a16="http://schemas.microsoft.com/office/drawing/2014/main" id="{DB7316F2-95B6-4462-B82F-3B61E478259C}"/>
              </a:ext>
            </a:extLst>
          </p:cNvPr>
          <p:cNvPicPr>
            <a:picLocks noChangeAspect="1"/>
          </p:cNvPicPr>
          <p:nvPr/>
        </p:nvPicPr>
        <p:blipFill>
          <a:blip r:embed="rId3"/>
          <a:stretch>
            <a:fillRect/>
          </a:stretch>
        </p:blipFill>
        <p:spPr>
          <a:xfrm>
            <a:off x="4248209" y="4195562"/>
            <a:ext cx="6956611" cy="2566462"/>
          </a:xfrm>
          <a:prstGeom prst="rect">
            <a:avLst/>
          </a:prstGeom>
          <a:ln>
            <a:solidFill>
              <a:srgbClr val="4472C4"/>
            </a:solidFill>
          </a:ln>
        </p:spPr>
      </p:pic>
      <p:sp>
        <p:nvSpPr>
          <p:cNvPr id="7" name="Rectangle: Rounded Corners 6">
            <a:extLst>
              <a:ext uri="{FF2B5EF4-FFF2-40B4-BE49-F238E27FC236}">
                <a16:creationId xmlns:a16="http://schemas.microsoft.com/office/drawing/2014/main" id="{C7A88140-6530-46AB-AB43-DA8371908892}"/>
              </a:ext>
            </a:extLst>
          </p:cNvPr>
          <p:cNvSpPr/>
          <p:nvPr/>
        </p:nvSpPr>
        <p:spPr>
          <a:xfrm>
            <a:off x="5392959" y="1424727"/>
            <a:ext cx="868270" cy="16899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7BE9A264-3C48-4855-A6E1-DA84CC83C275}"/>
              </a:ext>
            </a:extLst>
          </p:cNvPr>
          <p:cNvCxnSpPr>
            <a:cxnSpLocks/>
          </p:cNvCxnSpPr>
          <p:nvPr/>
        </p:nvCxnSpPr>
        <p:spPr>
          <a:xfrm rot="900000">
            <a:off x="6177424" y="1727178"/>
            <a:ext cx="489157" cy="1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933CA90-8B41-464E-AA9A-65EBEEF01F61}"/>
              </a:ext>
            </a:extLst>
          </p:cNvPr>
          <p:cNvSpPr txBox="1"/>
          <p:nvPr/>
        </p:nvSpPr>
        <p:spPr>
          <a:xfrm>
            <a:off x="6760508" y="1594722"/>
            <a:ext cx="3893608" cy="461665"/>
          </a:xfrm>
          <a:prstGeom prst="rect">
            <a:avLst/>
          </a:prstGeom>
          <a:noFill/>
        </p:spPr>
        <p:txBody>
          <a:bodyPr wrap="square" rtlCol="0" anchor="t">
            <a:spAutoFit/>
          </a:bodyPr>
          <a:lstStyle/>
          <a:p>
            <a:r>
              <a:rPr lang="en-US" sz="1200" b="1" dirty="0">
                <a:solidFill>
                  <a:schemeClr val="bg2">
                    <a:lumMod val="50000"/>
                  </a:schemeClr>
                </a:solidFill>
                <a:latin typeface="Trebuchet MS"/>
              </a:rPr>
              <a:t>Ability to download the query &amp; results as a csv / </a:t>
            </a:r>
            <a:endParaRPr lang="en-US" dirty="0">
              <a:solidFill>
                <a:schemeClr val="bg2">
                  <a:lumMod val="50000"/>
                </a:schemeClr>
              </a:solidFill>
              <a:latin typeface="Trebuchet MS"/>
            </a:endParaRPr>
          </a:p>
          <a:p>
            <a:r>
              <a:rPr lang="en-US" sz="1200" b="1" dirty="0">
                <a:solidFill>
                  <a:schemeClr val="bg2">
                    <a:lumMod val="50000"/>
                  </a:schemeClr>
                </a:solidFill>
                <a:latin typeface="Trebuchet MS"/>
              </a:rPr>
              <a:t>Save for future use</a:t>
            </a:r>
            <a:endParaRPr lang="en-US" dirty="0">
              <a:solidFill>
                <a:schemeClr val="bg2">
                  <a:lumMod val="50000"/>
                </a:schemeClr>
              </a:solidFill>
              <a:latin typeface="Trebuchet MS"/>
            </a:endParaRPr>
          </a:p>
        </p:txBody>
      </p:sp>
      <p:sp>
        <p:nvSpPr>
          <p:cNvPr id="13" name="object 6">
            <a:extLst>
              <a:ext uri="{FF2B5EF4-FFF2-40B4-BE49-F238E27FC236}">
                <a16:creationId xmlns:a16="http://schemas.microsoft.com/office/drawing/2014/main" id="{BD691B13-32AC-4690-B6CC-70BE00F62BC8}"/>
              </a:ext>
            </a:extLst>
          </p:cNvPr>
          <p:cNvSpPr txBox="1">
            <a:spLocks/>
          </p:cNvSpPr>
          <p:nvPr/>
        </p:nvSpPr>
        <p:spPr>
          <a:xfrm>
            <a:off x="160433" y="233801"/>
            <a:ext cx="10625825" cy="1107140"/>
          </a:xfrm>
          <a:prstGeom prst="rect">
            <a:avLst/>
          </a:prstGeom>
        </p:spPr>
        <p:txBody>
          <a:bodyPr vert="horz" wrap="square" lIns="0" tIns="1693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40030" marR="229870">
              <a:lnSpc>
                <a:spcPts val="2707"/>
              </a:lnSpc>
              <a:spcBef>
                <a:spcPts val="233"/>
              </a:spcBef>
            </a:pPr>
            <a:r>
              <a:rPr lang="en-US" sz="2800" spc="-7" dirty="0">
                <a:solidFill>
                  <a:srgbClr val="414141"/>
                </a:solidFill>
                <a:latin typeface="Trebuchet MS"/>
                <a:ea typeface="+mn-ea"/>
                <a:cs typeface="Arial"/>
              </a:rPr>
              <a:t>Running Queries within BigQuery: </a:t>
            </a:r>
          </a:p>
          <a:p>
            <a:pPr marL="240030" marR="229870">
              <a:lnSpc>
                <a:spcPts val="2707"/>
              </a:lnSpc>
              <a:spcBef>
                <a:spcPts val="233"/>
              </a:spcBef>
            </a:pPr>
            <a:r>
              <a:rPr lang="en-US" sz="2800" i="1" spc="-7" dirty="0">
                <a:solidFill>
                  <a:srgbClr val="414141"/>
                </a:solidFill>
                <a:latin typeface="Trebuchet MS"/>
                <a:ea typeface="+mn-ea"/>
                <a:cs typeface="Arial"/>
              </a:rPr>
              <a:t>Retrieve data for advertisements with over 1M Impressions</a:t>
            </a:r>
          </a:p>
          <a:p>
            <a:pPr marL="240030" marR="229870">
              <a:lnSpc>
                <a:spcPts val="2707"/>
              </a:lnSpc>
              <a:spcBef>
                <a:spcPts val="233"/>
              </a:spcBef>
            </a:pPr>
            <a:endParaRPr lang="en-US" sz="2800" spc="-7" dirty="0">
              <a:solidFill>
                <a:srgbClr val="414141"/>
              </a:solidFill>
              <a:latin typeface="Trebuchet MS" panose="020B0603020202020204" pitchFamily="34" charset="0"/>
              <a:ea typeface="+mn-ea"/>
              <a:cs typeface="Arial"/>
            </a:endParaRPr>
          </a:p>
        </p:txBody>
      </p:sp>
      <p:pic>
        <p:nvPicPr>
          <p:cNvPr id="14" name="Shape 806">
            <a:extLst>
              <a:ext uri="{FF2B5EF4-FFF2-40B4-BE49-F238E27FC236}">
                <a16:creationId xmlns:a16="http://schemas.microsoft.com/office/drawing/2014/main" id="{34F897EF-E3C4-44A0-A582-82218B3A007A}"/>
              </a:ext>
            </a:extLst>
          </p:cNvPr>
          <p:cNvPicPr preferRelativeResize="0"/>
          <p:nvPr/>
        </p:nvPicPr>
        <p:blipFill rotWithShape="1">
          <a:blip r:embed="rId4">
            <a:alphaModFix/>
          </a:blip>
          <a:srcRect/>
          <a:stretch/>
        </p:blipFill>
        <p:spPr>
          <a:xfrm>
            <a:off x="10414610" y="114300"/>
            <a:ext cx="1653567" cy="189873"/>
          </a:xfrm>
          <a:prstGeom prst="rect">
            <a:avLst/>
          </a:prstGeom>
          <a:noFill/>
          <a:ln>
            <a:noFill/>
          </a:ln>
        </p:spPr>
      </p:pic>
    </p:spTree>
    <p:extLst>
      <p:ext uri="{BB962C8B-B14F-4D97-AF65-F5344CB8AC3E}">
        <p14:creationId xmlns:p14="http://schemas.microsoft.com/office/powerpoint/2010/main" val="2152079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2A1396-CCD4-494A-946D-611121E4566F}"/>
              </a:ext>
            </a:extLst>
          </p:cNvPr>
          <p:cNvSpPr>
            <a:spLocks noGrp="1"/>
          </p:cNvSpPr>
          <p:nvPr>
            <p:ph type="body" idx="1"/>
          </p:nvPr>
        </p:nvSpPr>
        <p:spPr>
          <a:xfrm>
            <a:off x="216433" y="1391269"/>
            <a:ext cx="2659200" cy="4749128"/>
          </a:xfrm>
        </p:spPr>
        <p:txBody>
          <a:bodyPr>
            <a:normAutofit/>
          </a:bodyPr>
          <a:lstStyle/>
          <a:p>
            <a:pPr marL="171450" indent="-171450">
              <a:lnSpc>
                <a:spcPct val="100000"/>
              </a:lnSpc>
              <a:spcBef>
                <a:spcPts val="400"/>
              </a:spcBef>
              <a:spcAft>
                <a:spcPts val="0"/>
              </a:spcAft>
              <a:buFont typeface="Arial,Sans-Serif"/>
              <a:buChar char="•"/>
            </a:pPr>
            <a:endParaRPr lang="en-US" b="1" dirty="0"/>
          </a:p>
          <a:p>
            <a:pPr marL="171450" indent="-171450">
              <a:lnSpc>
                <a:spcPct val="100000"/>
              </a:lnSpc>
              <a:spcBef>
                <a:spcPts val="400"/>
              </a:spcBef>
              <a:spcAft>
                <a:spcPts val="0"/>
              </a:spcAft>
              <a:buFont typeface="Arial,Sans-Serif"/>
              <a:buChar char="•"/>
            </a:pPr>
            <a:r>
              <a:rPr lang="en-US" b="1" dirty="0"/>
              <a:t>Instead of loading all tables into Python and then performing manipulation using Pandas, you can pass a query and retrieve processed data for modeling.</a:t>
            </a:r>
            <a:endParaRPr lang="en" b="1"/>
          </a:p>
          <a:p>
            <a:pPr marL="171450" indent="-171450">
              <a:lnSpc>
                <a:spcPct val="100000"/>
              </a:lnSpc>
              <a:spcBef>
                <a:spcPts val="400"/>
              </a:spcBef>
              <a:spcAft>
                <a:spcPts val="0"/>
              </a:spcAft>
              <a:buFont typeface="Arial,Sans-Serif"/>
              <a:buChar char="•"/>
            </a:pPr>
            <a:endParaRPr lang="en" b="1"/>
          </a:p>
          <a:p>
            <a:pPr marL="171450" indent="-171450">
              <a:lnSpc>
                <a:spcPct val="100000"/>
              </a:lnSpc>
              <a:spcBef>
                <a:spcPts val="400"/>
              </a:spcBef>
              <a:spcAft>
                <a:spcPts val="0"/>
              </a:spcAft>
              <a:buFont typeface="Arial,Sans-Serif"/>
              <a:buChar char="•"/>
            </a:pPr>
            <a:r>
              <a:rPr lang="en" b="1"/>
              <a:t>The processed data can be stored as a </a:t>
            </a:r>
            <a:r>
              <a:rPr lang="en" b="1" err="1"/>
              <a:t>dataframe</a:t>
            </a:r>
            <a:r>
              <a:rPr lang="en" b="1"/>
              <a:t>, jus</a:t>
            </a:r>
            <a:r>
              <a:rPr lang="en-US" b="1" dirty="0"/>
              <a:t>t like any raw data.</a:t>
            </a:r>
            <a:endParaRPr lang="en" b="1"/>
          </a:p>
          <a:p>
            <a:pPr marL="171450" indent="-171450">
              <a:lnSpc>
                <a:spcPct val="100000"/>
              </a:lnSpc>
              <a:spcBef>
                <a:spcPts val="400"/>
              </a:spcBef>
              <a:spcAft>
                <a:spcPts val="0"/>
              </a:spcAft>
              <a:buFont typeface="Arial,Sans-Serif"/>
              <a:buChar char="•"/>
            </a:pPr>
            <a:endParaRPr lang="en" b="1"/>
          </a:p>
          <a:p>
            <a:pPr marL="171450" indent="-171450">
              <a:lnSpc>
                <a:spcPct val="100000"/>
              </a:lnSpc>
              <a:spcBef>
                <a:spcPts val="400"/>
              </a:spcBef>
              <a:spcAft>
                <a:spcPts val="0"/>
              </a:spcAft>
              <a:buFont typeface="Arial,Sans-Serif"/>
              <a:buChar char="•"/>
            </a:pPr>
            <a:r>
              <a:rPr lang="en" b="1"/>
              <a:t>This is much faster, more convenient</a:t>
            </a:r>
            <a:r>
              <a:rPr lang="en-US" b="1" dirty="0"/>
              <a:t>, and requires much less memory.</a:t>
            </a:r>
          </a:p>
          <a:p>
            <a:pPr marL="171450" indent="-171450">
              <a:lnSpc>
                <a:spcPct val="100000"/>
              </a:lnSpc>
              <a:spcBef>
                <a:spcPts val="400"/>
              </a:spcBef>
              <a:spcAft>
                <a:spcPts val="0"/>
              </a:spcAft>
              <a:buFont typeface="Arial,Sans-Serif"/>
              <a:buChar char="•"/>
            </a:pPr>
            <a:endParaRPr lang="en-US" b="1" dirty="0"/>
          </a:p>
          <a:p>
            <a:pPr marL="171450" indent="-171450">
              <a:lnSpc>
                <a:spcPct val="100000"/>
              </a:lnSpc>
              <a:spcBef>
                <a:spcPts val="400"/>
              </a:spcBef>
              <a:spcAft>
                <a:spcPts val="0"/>
              </a:spcAft>
              <a:buFont typeface="Arial,Sans-Serif"/>
              <a:buChar char="•"/>
            </a:pPr>
            <a:r>
              <a:rPr lang="en-US" b="1" dirty="0"/>
              <a:t>While the SQL code is more complex, it processed and retrieved this information in under 15 seconds.</a:t>
            </a:r>
          </a:p>
          <a:p>
            <a:pPr marL="171450" indent="-171450">
              <a:lnSpc>
                <a:spcPct val="100000"/>
              </a:lnSpc>
              <a:spcBef>
                <a:spcPts val="400"/>
              </a:spcBef>
              <a:spcAft>
                <a:spcPts val="0"/>
              </a:spcAft>
              <a:buFont typeface="Arial,Sans-Serif"/>
              <a:buChar char="•"/>
            </a:pPr>
            <a:endParaRPr lang="en-US" b="1" dirty="0"/>
          </a:p>
          <a:p>
            <a:pPr marL="171450" indent="-171450">
              <a:lnSpc>
                <a:spcPct val="100000"/>
              </a:lnSpc>
              <a:spcBef>
                <a:spcPts val="400"/>
              </a:spcBef>
              <a:spcAft>
                <a:spcPts val="0"/>
              </a:spcAft>
              <a:buFont typeface="Arial,Sans-Serif"/>
              <a:buChar char="•"/>
            </a:pPr>
            <a:endParaRPr lang="en" b="1"/>
          </a:p>
        </p:txBody>
      </p:sp>
      <p:sp>
        <p:nvSpPr>
          <p:cNvPr id="8" name="Rounded Rectangle 5">
            <a:extLst>
              <a:ext uri="{FF2B5EF4-FFF2-40B4-BE49-F238E27FC236}">
                <a16:creationId xmlns:a16="http://schemas.microsoft.com/office/drawing/2014/main" id="{1A979096-48A2-429D-BD7E-5BE7F7EE3611}"/>
              </a:ext>
            </a:extLst>
          </p:cNvPr>
          <p:cNvSpPr/>
          <p:nvPr/>
        </p:nvSpPr>
        <p:spPr>
          <a:xfrm>
            <a:off x="4176815" y="1073779"/>
            <a:ext cx="7110615" cy="312087"/>
          </a:xfrm>
          <a:prstGeom prst="rect">
            <a:avLst/>
          </a:prstGeom>
          <a:solidFill>
            <a:srgbClr val="107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Evaluate the performance by the cost of advertisement</a:t>
            </a:r>
          </a:p>
        </p:txBody>
      </p:sp>
      <p:sp>
        <p:nvSpPr>
          <p:cNvPr id="10" name="object 6">
            <a:extLst>
              <a:ext uri="{FF2B5EF4-FFF2-40B4-BE49-F238E27FC236}">
                <a16:creationId xmlns:a16="http://schemas.microsoft.com/office/drawing/2014/main" id="{1748CB8F-44DA-4A67-9BD7-E2B898F3FAEC}"/>
              </a:ext>
            </a:extLst>
          </p:cNvPr>
          <p:cNvSpPr txBox="1">
            <a:spLocks/>
          </p:cNvSpPr>
          <p:nvPr/>
        </p:nvSpPr>
        <p:spPr>
          <a:xfrm>
            <a:off x="85071" y="443805"/>
            <a:ext cx="10625825" cy="371041"/>
          </a:xfrm>
          <a:prstGeom prst="rect">
            <a:avLst/>
          </a:prstGeom>
        </p:spPr>
        <p:txBody>
          <a:bodyPr vert="horz" wrap="square" lIns="0" tIns="1693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40030" marR="229870">
              <a:lnSpc>
                <a:spcPts val="2707"/>
              </a:lnSpc>
              <a:spcBef>
                <a:spcPts val="233"/>
              </a:spcBef>
            </a:pPr>
            <a:r>
              <a:rPr lang="en-US" sz="3200" spc="-7" dirty="0">
                <a:solidFill>
                  <a:srgbClr val="414141"/>
                </a:solidFill>
                <a:latin typeface="Trebuchet MS"/>
                <a:cs typeface="Arial"/>
              </a:rPr>
              <a:t>Passing Queries and Retrieving Results within Colab</a:t>
            </a:r>
            <a:endParaRPr lang="en-US" sz="3200" spc="-7" dirty="0">
              <a:solidFill>
                <a:srgbClr val="414141"/>
              </a:solidFill>
              <a:latin typeface="Trebuchet MS" panose="020B0603020202020204" pitchFamily="34" charset="0"/>
              <a:ea typeface="+mn-ea"/>
              <a:cs typeface="Arial"/>
            </a:endParaRPr>
          </a:p>
        </p:txBody>
      </p:sp>
      <p:pic>
        <p:nvPicPr>
          <p:cNvPr id="4" name="Picture 4" descr="A screenshot of a cell phone&#10;&#10;Description generated with very high confidence">
            <a:extLst>
              <a:ext uri="{FF2B5EF4-FFF2-40B4-BE49-F238E27FC236}">
                <a16:creationId xmlns:a16="http://schemas.microsoft.com/office/drawing/2014/main" id="{151083D0-5074-41BB-80F0-EEB28DB2C423}"/>
              </a:ext>
            </a:extLst>
          </p:cNvPr>
          <p:cNvPicPr>
            <a:picLocks noChangeAspect="1"/>
          </p:cNvPicPr>
          <p:nvPr/>
        </p:nvPicPr>
        <p:blipFill>
          <a:blip r:embed="rId2"/>
          <a:stretch>
            <a:fillRect/>
          </a:stretch>
        </p:blipFill>
        <p:spPr>
          <a:xfrm>
            <a:off x="4173493" y="1389309"/>
            <a:ext cx="7117978" cy="2395877"/>
          </a:xfrm>
          <a:prstGeom prst="rect">
            <a:avLst/>
          </a:prstGeom>
          <a:ln>
            <a:solidFill>
              <a:srgbClr val="4472C4"/>
            </a:solidFill>
          </a:ln>
        </p:spPr>
      </p:pic>
      <p:pic>
        <p:nvPicPr>
          <p:cNvPr id="6" name="Picture 8" descr="A screenshot of a social media post&#10;&#10;Description generated with very high confidence">
            <a:extLst>
              <a:ext uri="{FF2B5EF4-FFF2-40B4-BE49-F238E27FC236}">
                <a16:creationId xmlns:a16="http://schemas.microsoft.com/office/drawing/2014/main" id="{A1AE357A-FF8D-4D8A-A594-163D846288F0}"/>
              </a:ext>
            </a:extLst>
          </p:cNvPr>
          <p:cNvPicPr>
            <a:picLocks noChangeAspect="1"/>
          </p:cNvPicPr>
          <p:nvPr/>
        </p:nvPicPr>
        <p:blipFill>
          <a:blip r:embed="rId3"/>
          <a:stretch>
            <a:fillRect/>
          </a:stretch>
        </p:blipFill>
        <p:spPr>
          <a:xfrm>
            <a:off x="4258235" y="3921778"/>
            <a:ext cx="6947647" cy="2632174"/>
          </a:xfrm>
          <a:prstGeom prst="rect">
            <a:avLst/>
          </a:prstGeom>
          <a:ln>
            <a:solidFill>
              <a:srgbClr val="4472C4"/>
            </a:solidFill>
          </a:ln>
        </p:spPr>
      </p:pic>
      <p:pic>
        <p:nvPicPr>
          <p:cNvPr id="7" name="Shape 806">
            <a:extLst>
              <a:ext uri="{FF2B5EF4-FFF2-40B4-BE49-F238E27FC236}">
                <a16:creationId xmlns:a16="http://schemas.microsoft.com/office/drawing/2014/main" id="{6CF98655-CCB8-4974-B5AD-73E76F72A783}"/>
              </a:ext>
            </a:extLst>
          </p:cNvPr>
          <p:cNvPicPr preferRelativeResize="0"/>
          <p:nvPr/>
        </p:nvPicPr>
        <p:blipFill rotWithShape="1">
          <a:blip r:embed="rId4">
            <a:alphaModFix/>
          </a:blip>
          <a:srcRect/>
          <a:stretch/>
        </p:blipFill>
        <p:spPr>
          <a:xfrm>
            <a:off x="10414610" y="114300"/>
            <a:ext cx="1653567" cy="189873"/>
          </a:xfrm>
          <a:prstGeom prst="rect">
            <a:avLst/>
          </a:prstGeom>
          <a:noFill/>
          <a:ln>
            <a:noFill/>
          </a:ln>
        </p:spPr>
      </p:pic>
    </p:spTree>
    <p:extLst>
      <p:ext uri="{BB962C8B-B14F-4D97-AF65-F5344CB8AC3E}">
        <p14:creationId xmlns:p14="http://schemas.microsoft.com/office/powerpoint/2010/main" val="281200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6351829" cy="6857999"/>
          </a:xfrm>
          <a:prstGeom prst="rect">
            <a:avLst/>
          </a:prstGeom>
          <a:blipFill>
            <a:blip r:embed="rId2" cstate="print"/>
            <a:stretch>
              <a:fillRect/>
            </a:stretch>
          </a:blipFill>
        </p:spPr>
        <p:txBody>
          <a:bodyPr wrap="square" lIns="0" tIns="0" rIns="0" bIns="0" rtlCol="0"/>
          <a:lstStyle/>
          <a:p>
            <a:endParaRPr sz="2400" dirty="0"/>
          </a:p>
        </p:txBody>
      </p:sp>
      <p:sp>
        <p:nvSpPr>
          <p:cNvPr id="3" name="object 3"/>
          <p:cNvSpPr/>
          <p:nvPr/>
        </p:nvSpPr>
        <p:spPr>
          <a:xfrm>
            <a:off x="2615201" y="0"/>
            <a:ext cx="9309945" cy="6858000"/>
          </a:xfrm>
          <a:custGeom>
            <a:avLst/>
            <a:gdLst/>
            <a:ahLst/>
            <a:cxnLst/>
            <a:rect l="l" t="t" r="r" b="b"/>
            <a:pathLst>
              <a:path w="6982459" h="5143500">
                <a:moveTo>
                  <a:pt x="6982199" y="5143375"/>
                </a:moveTo>
                <a:lnTo>
                  <a:pt x="0" y="5143375"/>
                </a:lnTo>
                <a:lnTo>
                  <a:pt x="2765585" y="0"/>
                </a:lnTo>
                <a:lnTo>
                  <a:pt x="6982199" y="0"/>
                </a:lnTo>
                <a:lnTo>
                  <a:pt x="6982199" y="5143375"/>
                </a:lnTo>
                <a:close/>
              </a:path>
            </a:pathLst>
          </a:custGeom>
          <a:solidFill>
            <a:srgbClr val="FFFFFF"/>
          </a:solidFill>
        </p:spPr>
        <p:txBody>
          <a:bodyPr wrap="square" lIns="0" tIns="0" rIns="0" bIns="0" rtlCol="0"/>
          <a:lstStyle/>
          <a:p>
            <a:endParaRPr sz="2400" dirty="0"/>
          </a:p>
        </p:txBody>
      </p:sp>
      <p:sp>
        <p:nvSpPr>
          <p:cNvPr id="4" name="object 4"/>
          <p:cNvSpPr/>
          <p:nvPr/>
        </p:nvSpPr>
        <p:spPr>
          <a:xfrm>
            <a:off x="11122699" y="1"/>
            <a:ext cx="1069340" cy="6852073"/>
          </a:xfrm>
          <a:custGeom>
            <a:avLst/>
            <a:gdLst/>
            <a:ahLst/>
            <a:cxnLst/>
            <a:rect l="l" t="t" r="r" b="b"/>
            <a:pathLst>
              <a:path w="802004" h="5139055">
                <a:moveTo>
                  <a:pt x="801899" y="5138725"/>
                </a:moveTo>
                <a:lnTo>
                  <a:pt x="0" y="5138725"/>
                </a:lnTo>
                <a:lnTo>
                  <a:pt x="0" y="0"/>
                </a:lnTo>
                <a:lnTo>
                  <a:pt x="801899" y="0"/>
                </a:lnTo>
                <a:lnTo>
                  <a:pt x="801899" y="5138725"/>
                </a:lnTo>
                <a:close/>
              </a:path>
            </a:pathLst>
          </a:custGeom>
          <a:solidFill>
            <a:srgbClr val="FFFFFF"/>
          </a:solidFill>
        </p:spPr>
        <p:txBody>
          <a:bodyPr wrap="square" lIns="0" tIns="0" rIns="0" bIns="0" rtlCol="0"/>
          <a:lstStyle/>
          <a:p>
            <a:endParaRPr sz="2400" dirty="0"/>
          </a:p>
        </p:txBody>
      </p:sp>
      <p:pic>
        <p:nvPicPr>
          <p:cNvPr id="13" name="Shape 806">
            <a:extLst>
              <a:ext uri="{FF2B5EF4-FFF2-40B4-BE49-F238E27FC236}">
                <a16:creationId xmlns:a16="http://schemas.microsoft.com/office/drawing/2014/main" id="{128DAC1A-D8F4-4543-B43A-BB2504D10137}"/>
              </a:ext>
            </a:extLst>
          </p:cNvPr>
          <p:cNvPicPr preferRelativeResize="0"/>
          <p:nvPr/>
        </p:nvPicPr>
        <p:blipFill rotWithShape="1">
          <a:blip r:embed="rId3">
            <a:alphaModFix/>
          </a:blip>
          <a:srcRect/>
          <a:stretch/>
        </p:blipFill>
        <p:spPr>
          <a:xfrm>
            <a:off x="10414610" y="114300"/>
            <a:ext cx="1653567" cy="189873"/>
          </a:xfrm>
          <a:prstGeom prst="rect">
            <a:avLst/>
          </a:prstGeom>
          <a:noFill/>
          <a:ln>
            <a:noFill/>
          </a:ln>
        </p:spPr>
      </p:pic>
      <p:sp>
        <p:nvSpPr>
          <p:cNvPr id="6" name="TextBox 5">
            <a:extLst>
              <a:ext uri="{FF2B5EF4-FFF2-40B4-BE49-F238E27FC236}">
                <a16:creationId xmlns:a16="http://schemas.microsoft.com/office/drawing/2014/main" id="{05B56E1E-4DA9-4B32-BCA0-E08C8F380B14}"/>
              </a:ext>
            </a:extLst>
          </p:cNvPr>
          <p:cNvSpPr txBox="1"/>
          <p:nvPr/>
        </p:nvSpPr>
        <p:spPr>
          <a:xfrm>
            <a:off x="5256181" y="3756795"/>
            <a:ext cx="666896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600" b="1" dirty="0">
                <a:solidFill>
                  <a:srgbClr val="4C8BF5"/>
                </a:solidFill>
                <a:latin typeface="Trebuchet MS"/>
              </a:rPr>
              <a:t>Final Thoughts</a:t>
            </a:r>
          </a:p>
        </p:txBody>
      </p:sp>
      <p:sp>
        <p:nvSpPr>
          <p:cNvPr id="7" name="object 66">
            <a:extLst>
              <a:ext uri="{FF2B5EF4-FFF2-40B4-BE49-F238E27FC236}">
                <a16:creationId xmlns:a16="http://schemas.microsoft.com/office/drawing/2014/main" id="{A829D380-13EE-4660-9D9D-E3BA19E8FDB1}"/>
              </a:ext>
            </a:extLst>
          </p:cNvPr>
          <p:cNvSpPr/>
          <p:nvPr/>
        </p:nvSpPr>
        <p:spPr>
          <a:xfrm>
            <a:off x="7673838" y="2014672"/>
            <a:ext cx="1838663" cy="1563526"/>
          </a:xfrm>
          <a:prstGeom prst="rect">
            <a:avLst/>
          </a:prstGeom>
          <a:blipFill>
            <a:blip r:embed="rId4" cstate="print"/>
            <a:stretch>
              <a:fillRect/>
            </a:stretch>
          </a:blipFill>
        </p:spPr>
        <p:txBody>
          <a:bodyPr wrap="square" lIns="0" tIns="0" rIns="0" bIns="0" rtlCol="0"/>
          <a:lstStyle/>
          <a:p>
            <a:endParaRPr sz="2400" dirty="0"/>
          </a:p>
        </p:txBody>
      </p:sp>
    </p:spTree>
    <p:extLst>
      <p:ext uri="{BB962C8B-B14F-4D97-AF65-F5344CB8AC3E}">
        <p14:creationId xmlns:p14="http://schemas.microsoft.com/office/powerpoint/2010/main" val="1747972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68859" y="6494536"/>
            <a:ext cx="5923280" cy="364067"/>
          </a:xfrm>
          <a:custGeom>
            <a:avLst/>
            <a:gdLst/>
            <a:ahLst/>
            <a:cxnLst/>
            <a:rect l="l" t="t" r="r" b="b"/>
            <a:pathLst>
              <a:path w="4442459" h="273050">
                <a:moveTo>
                  <a:pt x="4442355" y="272597"/>
                </a:moveTo>
                <a:lnTo>
                  <a:pt x="0" y="272597"/>
                </a:lnTo>
                <a:lnTo>
                  <a:pt x="4442355" y="0"/>
                </a:lnTo>
                <a:lnTo>
                  <a:pt x="4442355" y="272597"/>
                </a:lnTo>
                <a:close/>
              </a:path>
            </a:pathLst>
          </a:custGeom>
          <a:solidFill>
            <a:srgbClr val="2268D1"/>
          </a:solidFill>
        </p:spPr>
        <p:txBody>
          <a:bodyPr wrap="square" lIns="0" tIns="0" rIns="0" bIns="0" rtlCol="0"/>
          <a:lstStyle/>
          <a:p>
            <a:endParaRPr sz="2400" dirty="0"/>
          </a:p>
        </p:txBody>
      </p:sp>
      <p:sp>
        <p:nvSpPr>
          <p:cNvPr id="3" name="object 3"/>
          <p:cNvSpPr/>
          <p:nvPr/>
        </p:nvSpPr>
        <p:spPr>
          <a:xfrm>
            <a:off x="0" y="6395301"/>
            <a:ext cx="10727267" cy="463127"/>
          </a:xfrm>
          <a:custGeom>
            <a:avLst/>
            <a:gdLst/>
            <a:ahLst/>
            <a:cxnLst/>
            <a:rect l="l" t="t" r="r" b="b"/>
            <a:pathLst>
              <a:path w="8045450" h="347345">
                <a:moveTo>
                  <a:pt x="8045399" y="347099"/>
                </a:moveTo>
                <a:lnTo>
                  <a:pt x="0" y="347099"/>
                </a:lnTo>
                <a:lnTo>
                  <a:pt x="0" y="0"/>
                </a:lnTo>
                <a:lnTo>
                  <a:pt x="8045399" y="347099"/>
                </a:lnTo>
                <a:close/>
              </a:path>
            </a:pathLst>
          </a:custGeom>
          <a:solidFill>
            <a:srgbClr val="4285F4"/>
          </a:solidFill>
        </p:spPr>
        <p:txBody>
          <a:bodyPr wrap="square" lIns="0" tIns="0" rIns="0" bIns="0" rtlCol="0"/>
          <a:lstStyle/>
          <a:p>
            <a:endParaRPr sz="2400" dirty="0"/>
          </a:p>
        </p:txBody>
      </p:sp>
      <p:sp>
        <p:nvSpPr>
          <p:cNvPr id="4" name="object 4"/>
          <p:cNvSpPr/>
          <p:nvPr/>
        </p:nvSpPr>
        <p:spPr>
          <a:xfrm>
            <a:off x="11039233" y="6551651"/>
            <a:ext cx="1064800" cy="306348"/>
          </a:xfrm>
          <a:prstGeom prst="rect">
            <a:avLst/>
          </a:prstGeom>
          <a:blipFill>
            <a:blip r:embed="rId2" cstate="print"/>
            <a:stretch>
              <a:fillRect/>
            </a:stretch>
          </a:blipFill>
        </p:spPr>
        <p:txBody>
          <a:bodyPr wrap="square" lIns="0" tIns="0" rIns="0" bIns="0" rtlCol="0"/>
          <a:lstStyle/>
          <a:p>
            <a:endParaRPr sz="2400" dirty="0"/>
          </a:p>
        </p:txBody>
      </p:sp>
      <p:sp>
        <p:nvSpPr>
          <p:cNvPr id="6" name="object 6"/>
          <p:cNvSpPr txBox="1">
            <a:spLocks noGrp="1"/>
          </p:cNvSpPr>
          <p:nvPr>
            <p:ph type="title"/>
          </p:nvPr>
        </p:nvSpPr>
        <p:spPr>
          <a:xfrm>
            <a:off x="561313" y="330277"/>
            <a:ext cx="7470249" cy="694207"/>
          </a:xfrm>
          <a:prstGeom prst="rect">
            <a:avLst/>
          </a:prstGeom>
        </p:spPr>
        <p:txBody>
          <a:bodyPr vert="horz" wrap="square" lIns="0" tIns="16933" rIns="0" bIns="0" rtlCol="0" anchor="ctr">
            <a:spAutoFit/>
          </a:bodyPr>
          <a:lstStyle/>
          <a:p>
            <a:pPr marL="16510">
              <a:lnSpc>
                <a:spcPct val="100000"/>
              </a:lnSpc>
              <a:spcBef>
                <a:spcPts val="133"/>
              </a:spcBef>
            </a:pPr>
            <a:r>
              <a:rPr lang="en-US" spc="-47" dirty="0">
                <a:solidFill>
                  <a:srgbClr val="000000"/>
                </a:solidFill>
                <a:latin typeface="Trebuchet MS"/>
                <a:cs typeface="Arial"/>
              </a:rPr>
              <a:t>Conclusion &amp; Final Thoughts</a:t>
            </a:r>
            <a:endParaRPr lang="en-US" dirty="0"/>
          </a:p>
        </p:txBody>
      </p:sp>
      <p:sp>
        <p:nvSpPr>
          <p:cNvPr id="11" name="TextBox 10">
            <a:extLst>
              <a:ext uri="{FF2B5EF4-FFF2-40B4-BE49-F238E27FC236}">
                <a16:creationId xmlns:a16="http://schemas.microsoft.com/office/drawing/2014/main" id="{1369D8AC-A883-4AFA-A44E-55B75B7A048F}"/>
              </a:ext>
            </a:extLst>
          </p:cNvPr>
          <p:cNvSpPr txBox="1"/>
          <p:nvPr/>
        </p:nvSpPr>
        <p:spPr>
          <a:xfrm>
            <a:off x="578310" y="1085741"/>
            <a:ext cx="11185356" cy="5657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000" dirty="0">
                <a:latin typeface="Trebuchet MS"/>
                <a:ea typeface="+mn-lt"/>
                <a:cs typeface="+mn-lt"/>
              </a:rPr>
              <a:t>BigQuery is a user-friendly, high-speed interactive tool used for querying massive datasets</a:t>
            </a:r>
          </a:p>
          <a:p>
            <a:pPr marL="285750" indent="-285750">
              <a:lnSpc>
                <a:spcPct val="90000"/>
              </a:lnSpc>
              <a:spcBef>
                <a:spcPts val="1000"/>
              </a:spcBef>
              <a:buFont typeface="Arial"/>
              <a:buChar char="•"/>
            </a:pPr>
            <a:r>
              <a:rPr lang="en-US" sz="2000" dirty="0">
                <a:latin typeface="Trebuchet MS"/>
                <a:cs typeface="Calibri"/>
              </a:rPr>
              <a:t>Developed as an external implementation of Google's Dremel, which sought to improve on key pain points in MapReduce paradigm</a:t>
            </a:r>
          </a:p>
          <a:p>
            <a:pPr marL="285750" indent="-285750">
              <a:lnSpc>
                <a:spcPct val="90000"/>
              </a:lnSpc>
              <a:spcBef>
                <a:spcPts val="1000"/>
              </a:spcBef>
              <a:buFont typeface="Arial"/>
              <a:buChar char="•"/>
            </a:pPr>
            <a:r>
              <a:rPr lang="en-US" sz="2000" dirty="0">
                <a:latin typeface="Trebuchet MS"/>
                <a:cs typeface="Calibri"/>
              </a:rPr>
              <a:t>Now, Fortune 500s such as Paypal, The Home Depot, &amp; McKesson rely on BigQuery to run hundreds of projects and analyze petabytes of data</a:t>
            </a:r>
          </a:p>
          <a:p>
            <a:pPr marL="285750" indent="-285750">
              <a:lnSpc>
                <a:spcPct val="90000"/>
              </a:lnSpc>
              <a:spcBef>
                <a:spcPts val="1000"/>
              </a:spcBef>
              <a:buFont typeface="Arial"/>
              <a:buChar char="•"/>
            </a:pPr>
            <a:r>
              <a:rPr lang="en-US" sz="2000" dirty="0">
                <a:latin typeface="Trebuchet MS"/>
                <a:cs typeface="Calibri"/>
              </a:rPr>
              <a:t>We now know how to:</a:t>
            </a:r>
          </a:p>
          <a:p>
            <a:pPr marL="742950" lvl="1" indent="-285750">
              <a:lnSpc>
                <a:spcPct val="90000"/>
              </a:lnSpc>
              <a:spcBef>
                <a:spcPts val="1000"/>
              </a:spcBef>
              <a:buFont typeface="Arial"/>
              <a:buChar char="•"/>
            </a:pPr>
            <a:r>
              <a:rPr lang="en-US" sz="2000" dirty="0">
                <a:latin typeface="Trebuchet MS"/>
                <a:cs typeface="Calibri"/>
              </a:rPr>
              <a:t>Create a database</a:t>
            </a:r>
          </a:p>
          <a:p>
            <a:pPr marL="742950" lvl="1" indent="-285750">
              <a:lnSpc>
                <a:spcPct val="90000"/>
              </a:lnSpc>
              <a:spcBef>
                <a:spcPts val="1000"/>
              </a:spcBef>
              <a:buFont typeface="Arial"/>
              <a:buChar char="•"/>
            </a:pPr>
            <a:r>
              <a:rPr lang="en-US" sz="2000" dirty="0">
                <a:latin typeface="Trebuchet MS"/>
                <a:cs typeface="Calibri"/>
              </a:rPr>
              <a:t>Load tables into a database via multiple methods</a:t>
            </a:r>
          </a:p>
          <a:p>
            <a:pPr marL="742950" lvl="1" indent="-285750">
              <a:lnSpc>
                <a:spcPct val="90000"/>
              </a:lnSpc>
              <a:spcBef>
                <a:spcPts val="1000"/>
              </a:spcBef>
              <a:buFont typeface="Arial"/>
              <a:buChar char="•"/>
            </a:pPr>
            <a:r>
              <a:rPr lang="en-US" sz="2000" dirty="0">
                <a:latin typeface="Trebuchet MS"/>
                <a:cs typeface="Calibri"/>
              </a:rPr>
              <a:t>Load data into a table</a:t>
            </a:r>
          </a:p>
          <a:p>
            <a:pPr marL="742950" lvl="1" indent="-285750">
              <a:lnSpc>
                <a:spcPct val="90000"/>
              </a:lnSpc>
              <a:spcBef>
                <a:spcPts val="1000"/>
              </a:spcBef>
              <a:buFont typeface="Arial"/>
              <a:buChar char="•"/>
            </a:pPr>
            <a:r>
              <a:rPr lang="en-US" sz="2000" dirty="0">
                <a:latin typeface="Trebuchet MS"/>
                <a:cs typeface="Calibri"/>
              </a:rPr>
              <a:t>Run queries on BigQuery to retrieve data</a:t>
            </a:r>
          </a:p>
          <a:p>
            <a:pPr marL="742950" lvl="1" indent="-285750">
              <a:lnSpc>
                <a:spcPct val="90000"/>
              </a:lnSpc>
              <a:spcBef>
                <a:spcPts val="1000"/>
              </a:spcBef>
              <a:buFont typeface="Arial"/>
              <a:buChar char="•"/>
            </a:pPr>
            <a:r>
              <a:rPr lang="en-US" sz="2000" dirty="0">
                <a:latin typeface="Trebuchet MS"/>
                <a:cs typeface="Calibri"/>
              </a:rPr>
              <a:t>Connect to BigQuery with Python</a:t>
            </a:r>
          </a:p>
          <a:p>
            <a:pPr marL="285750" indent="-285750">
              <a:lnSpc>
                <a:spcPct val="90000"/>
              </a:lnSpc>
              <a:spcBef>
                <a:spcPts val="1000"/>
              </a:spcBef>
              <a:buFont typeface="Arial"/>
              <a:buChar char="•"/>
            </a:pPr>
            <a:r>
              <a:rPr lang="en-US" sz="2000" dirty="0">
                <a:latin typeface="Trebuchet MS"/>
                <a:cs typeface="Calibri"/>
              </a:rPr>
              <a:t>It is VERY easy to connect BigQuery with R and Tableau (very similar to Python)</a:t>
            </a:r>
          </a:p>
          <a:p>
            <a:pPr marL="285750" indent="-285750">
              <a:lnSpc>
                <a:spcPct val="90000"/>
              </a:lnSpc>
              <a:spcBef>
                <a:spcPts val="1000"/>
              </a:spcBef>
              <a:buFont typeface="Arial"/>
              <a:buChar char="•"/>
            </a:pPr>
            <a:r>
              <a:rPr lang="en-US" sz="2000" dirty="0">
                <a:latin typeface="Trebuchet MS"/>
                <a:cs typeface="Calibri"/>
              </a:rPr>
              <a:t>Thanks to BigQuery, we can access information in massive datasets in just seconds at a very low cost!</a:t>
            </a:r>
          </a:p>
          <a:p>
            <a:pPr marL="342900" indent="-342900">
              <a:lnSpc>
                <a:spcPct val="90000"/>
              </a:lnSpc>
              <a:spcBef>
                <a:spcPts val="1000"/>
              </a:spcBef>
              <a:buFont typeface="Arial"/>
              <a:buChar char="•"/>
            </a:pPr>
            <a:endParaRPr lang="en-US" sz="2000" dirty="0">
              <a:latin typeface="Trebuchet MS"/>
              <a:cs typeface="Calibri"/>
            </a:endParaRPr>
          </a:p>
        </p:txBody>
      </p:sp>
      <p:pic>
        <p:nvPicPr>
          <p:cNvPr id="12" name="Shape 806">
            <a:extLst>
              <a:ext uri="{FF2B5EF4-FFF2-40B4-BE49-F238E27FC236}">
                <a16:creationId xmlns:a16="http://schemas.microsoft.com/office/drawing/2014/main" id="{FB06BBE9-F3EF-4E94-831F-B314CE7F4223}"/>
              </a:ext>
            </a:extLst>
          </p:cNvPr>
          <p:cNvPicPr preferRelativeResize="0"/>
          <p:nvPr/>
        </p:nvPicPr>
        <p:blipFill rotWithShape="1">
          <a:blip r:embed="rId3">
            <a:alphaModFix/>
          </a:blip>
          <a:srcRect/>
          <a:stretch/>
        </p:blipFill>
        <p:spPr>
          <a:xfrm>
            <a:off x="10414610" y="114300"/>
            <a:ext cx="1653567" cy="189873"/>
          </a:xfrm>
          <a:prstGeom prst="rect">
            <a:avLst/>
          </a:prstGeom>
          <a:noFill/>
          <a:ln>
            <a:noFill/>
          </a:ln>
        </p:spPr>
      </p:pic>
    </p:spTree>
    <p:extLst>
      <p:ext uri="{BB962C8B-B14F-4D97-AF65-F5344CB8AC3E}">
        <p14:creationId xmlns:p14="http://schemas.microsoft.com/office/powerpoint/2010/main" val="2553456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1"/>
            <a:ext cx="12191999" cy="6857999"/>
          </a:xfrm>
          <a:prstGeom prst="rect">
            <a:avLst/>
          </a:prstGeom>
          <a:blipFill>
            <a:blip r:embed="rId2" cstate="print"/>
            <a:stretch>
              <a:fillRect/>
            </a:stretch>
          </a:blipFill>
        </p:spPr>
        <p:txBody>
          <a:bodyPr wrap="square" lIns="0" tIns="0" rIns="0" bIns="0" rtlCol="0"/>
          <a:lstStyle/>
          <a:p>
            <a:endParaRPr sz="2400" dirty="0"/>
          </a:p>
        </p:txBody>
      </p:sp>
      <p:sp>
        <p:nvSpPr>
          <p:cNvPr id="4" name="object 3">
            <a:extLst>
              <a:ext uri="{FF2B5EF4-FFF2-40B4-BE49-F238E27FC236}">
                <a16:creationId xmlns:a16="http://schemas.microsoft.com/office/drawing/2014/main" id="{A4462A8F-3287-4149-BD95-AEC62C0E7081}"/>
              </a:ext>
            </a:extLst>
          </p:cNvPr>
          <p:cNvSpPr txBox="1">
            <a:spLocks/>
          </p:cNvSpPr>
          <p:nvPr/>
        </p:nvSpPr>
        <p:spPr>
          <a:xfrm>
            <a:off x="1845734" y="818725"/>
            <a:ext cx="8283722" cy="2492135"/>
          </a:xfrm>
          <a:prstGeom prst="rect">
            <a:avLst/>
          </a:prstGeom>
        </p:spPr>
        <p:txBody>
          <a:bodyPr vert="horz" wrap="square" lIns="0" tIns="1693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933" algn="ctr">
              <a:lnSpc>
                <a:spcPct val="100000"/>
              </a:lnSpc>
              <a:spcBef>
                <a:spcPts val="133"/>
              </a:spcBef>
            </a:pPr>
            <a:r>
              <a:rPr lang="en-US" sz="8000" b="1" spc="7" dirty="0">
                <a:solidFill>
                  <a:srgbClr val="FFFFFF"/>
                </a:solidFill>
                <a:latin typeface="Trebuchet MS"/>
                <a:cs typeface="Trebuchet MS"/>
              </a:rPr>
              <a:t>Thank you!</a:t>
            </a:r>
          </a:p>
          <a:p>
            <a:pPr marL="16933" algn="ctr">
              <a:lnSpc>
                <a:spcPct val="100000"/>
              </a:lnSpc>
              <a:spcBef>
                <a:spcPts val="133"/>
              </a:spcBef>
            </a:pPr>
            <a:r>
              <a:rPr lang="en-US" sz="8000" b="1" spc="7" dirty="0">
                <a:solidFill>
                  <a:srgbClr val="FFFFFF"/>
                </a:solidFill>
                <a:latin typeface="Trebuchet MS"/>
                <a:cs typeface="Trebuchet MS"/>
              </a:rPr>
              <a:t>Questions?</a:t>
            </a:r>
            <a:endParaRPr lang="en-US" sz="8000" dirty="0">
              <a:latin typeface="Trebuchet MS"/>
              <a:cs typeface="Trebuchet MS"/>
            </a:endParaRPr>
          </a:p>
        </p:txBody>
      </p:sp>
    </p:spTree>
    <p:extLst>
      <p:ext uri="{BB962C8B-B14F-4D97-AF65-F5344CB8AC3E}">
        <p14:creationId xmlns:p14="http://schemas.microsoft.com/office/powerpoint/2010/main" val="1811442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6351829" cy="6857999"/>
          </a:xfrm>
          <a:prstGeom prst="rect">
            <a:avLst/>
          </a:prstGeom>
          <a:blipFill>
            <a:blip r:embed="rId2" cstate="print"/>
            <a:stretch>
              <a:fillRect/>
            </a:stretch>
          </a:blipFill>
        </p:spPr>
        <p:txBody>
          <a:bodyPr wrap="square" lIns="0" tIns="0" rIns="0" bIns="0" rtlCol="0"/>
          <a:lstStyle/>
          <a:p>
            <a:endParaRPr sz="2400" dirty="0"/>
          </a:p>
        </p:txBody>
      </p:sp>
      <p:sp>
        <p:nvSpPr>
          <p:cNvPr id="3" name="object 3"/>
          <p:cNvSpPr/>
          <p:nvPr/>
        </p:nvSpPr>
        <p:spPr>
          <a:xfrm>
            <a:off x="2615201" y="0"/>
            <a:ext cx="9309945" cy="6858000"/>
          </a:xfrm>
          <a:custGeom>
            <a:avLst/>
            <a:gdLst/>
            <a:ahLst/>
            <a:cxnLst/>
            <a:rect l="l" t="t" r="r" b="b"/>
            <a:pathLst>
              <a:path w="6982459" h="5143500">
                <a:moveTo>
                  <a:pt x="6982199" y="5143375"/>
                </a:moveTo>
                <a:lnTo>
                  <a:pt x="0" y="5143375"/>
                </a:lnTo>
                <a:lnTo>
                  <a:pt x="2765585" y="0"/>
                </a:lnTo>
                <a:lnTo>
                  <a:pt x="6982199" y="0"/>
                </a:lnTo>
                <a:lnTo>
                  <a:pt x="6982199" y="5143375"/>
                </a:lnTo>
                <a:close/>
              </a:path>
            </a:pathLst>
          </a:custGeom>
          <a:solidFill>
            <a:srgbClr val="FFFFFF"/>
          </a:solidFill>
        </p:spPr>
        <p:txBody>
          <a:bodyPr wrap="square" lIns="0" tIns="0" rIns="0" bIns="0" rtlCol="0"/>
          <a:lstStyle/>
          <a:p>
            <a:endParaRPr sz="2400" dirty="0"/>
          </a:p>
        </p:txBody>
      </p:sp>
      <p:sp>
        <p:nvSpPr>
          <p:cNvPr id="4" name="object 4"/>
          <p:cNvSpPr/>
          <p:nvPr/>
        </p:nvSpPr>
        <p:spPr>
          <a:xfrm>
            <a:off x="11122699" y="1"/>
            <a:ext cx="1069340" cy="6852073"/>
          </a:xfrm>
          <a:custGeom>
            <a:avLst/>
            <a:gdLst/>
            <a:ahLst/>
            <a:cxnLst/>
            <a:rect l="l" t="t" r="r" b="b"/>
            <a:pathLst>
              <a:path w="802004" h="5139055">
                <a:moveTo>
                  <a:pt x="801899" y="5138725"/>
                </a:moveTo>
                <a:lnTo>
                  <a:pt x="0" y="5138725"/>
                </a:lnTo>
                <a:lnTo>
                  <a:pt x="0" y="0"/>
                </a:lnTo>
                <a:lnTo>
                  <a:pt x="801899" y="0"/>
                </a:lnTo>
                <a:lnTo>
                  <a:pt x="801899" y="5138725"/>
                </a:lnTo>
                <a:close/>
              </a:path>
            </a:pathLst>
          </a:custGeom>
          <a:solidFill>
            <a:srgbClr val="FFFFFF"/>
          </a:solidFill>
        </p:spPr>
        <p:txBody>
          <a:bodyPr wrap="square" lIns="0" tIns="0" rIns="0" bIns="0" rtlCol="0"/>
          <a:lstStyle/>
          <a:p>
            <a:endParaRPr sz="2400" dirty="0"/>
          </a:p>
        </p:txBody>
      </p:sp>
      <p:sp>
        <p:nvSpPr>
          <p:cNvPr id="11" name="TextBox 10">
            <a:extLst>
              <a:ext uri="{FF2B5EF4-FFF2-40B4-BE49-F238E27FC236}">
                <a16:creationId xmlns:a16="http://schemas.microsoft.com/office/drawing/2014/main" id="{47376501-1FB9-4E79-94CC-513621A2BE98}"/>
              </a:ext>
            </a:extLst>
          </p:cNvPr>
          <p:cNvSpPr txBox="1"/>
          <p:nvPr/>
        </p:nvSpPr>
        <p:spPr>
          <a:xfrm>
            <a:off x="5256181" y="3756795"/>
            <a:ext cx="666896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600" b="1" dirty="0">
                <a:solidFill>
                  <a:srgbClr val="4C8BF5"/>
                </a:solidFill>
                <a:latin typeface="Trebuchet MS"/>
              </a:rPr>
              <a:t>BigQuery Overview</a:t>
            </a:r>
          </a:p>
        </p:txBody>
      </p:sp>
      <p:sp>
        <p:nvSpPr>
          <p:cNvPr id="12" name="object 66">
            <a:extLst>
              <a:ext uri="{FF2B5EF4-FFF2-40B4-BE49-F238E27FC236}">
                <a16:creationId xmlns:a16="http://schemas.microsoft.com/office/drawing/2014/main" id="{E22F512E-44D7-49F5-8E0A-3F8E1BF80CAD}"/>
              </a:ext>
            </a:extLst>
          </p:cNvPr>
          <p:cNvSpPr/>
          <p:nvPr/>
        </p:nvSpPr>
        <p:spPr>
          <a:xfrm>
            <a:off x="7673838" y="2014672"/>
            <a:ext cx="1838663" cy="1563526"/>
          </a:xfrm>
          <a:prstGeom prst="rect">
            <a:avLst/>
          </a:prstGeom>
          <a:blipFill>
            <a:blip r:embed="rId3" cstate="print"/>
            <a:stretch>
              <a:fillRect/>
            </a:stretch>
          </a:blipFill>
        </p:spPr>
        <p:txBody>
          <a:bodyPr wrap="square" lIns="0" tIns="0" rIns="0" bIns="0" rtlCol="0"/>
          <a:lstStyle/>
          <a:p>
            <a:endParaRPr sz="2400" dirty="0"/>
          </a:p>
        </p:txBody>
      </p:sp>
      <p:pic>
        <p:nvPicPr>
          <p:cNvPr id="13" name="Shape 806">
            <a:extLst>
              <a:ext uri="{FF2B5EF4-FFF2-40B4-BE49-F238E27FC236}">
                <a16:creationId xmlns:a16="http://schemas.microsoft.com/office/drawing/2014/main" id="{128DAC1A-D8F4-4543-B43A-BB2504D10137}"/>
              </a:ext>
            </a:extLst>
          </p:cNvPr>
          <p:cNvPicPr preferRelativeResize="0"/>
          <p:nvPr/>
        </p:nvPicPr>
        <p:blipFill rotWithShape="1">
          <a:blip r:embed="rId4">
            <a:alphaModFix/>
          </a:blip>
          <a:srcRect/>
          <a:stretch/>
        </p:blipFill>
        <p:spPr>
          <a:xfrm>
            <a:off x="10414610" y="114300"/>
            <a:ext cx="1653567" cy="189873"/>
          </a:xfrm>
          <a:prstGeom prst="rect">
            <a:avLst/>
          </a:prstGeom>
          <a:noFill/>
          <a:ln>
            <a:noFill/>
          </a:ln>
        </p:spPr>
      </p:pic>
    </p:spTree>
    <p:extLst>
      <p:ext uri="{BB962C8B-B14F-4D97-AF65-F5344CB8AC3E}">
        <p14:creationId xmlns:p14="http://schemas.microsoft.com/office/powerpoint/2010/main" val="1929912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68859" y="6494536"/>
            <a:ext cx="5923280" cy="364067"/>
          </a:xfrm>
          <a:custGeom>
            <a:avLst/>
            <a:gdLst/>
            <a:ahLst/>
            <a:cxnLst/>
            <a:rect l="l" t="t" r="r" b="b"/>
            <a:pathLst>
              <a:path w="4442459" h="273050">
                <a:moveTo>
                  <a:pt x="4442355" y="272597"/>
                </a:moveTo>
                <a:lnTo>
                  <a:pt x="0" y="272597"/>
                </a:lnTo>
                <a:lnTo>
                  <a:pt x="4442355" y="0"/>
                </a:lnTo>
                <a:lnTo>
                  <a:pt x="4442355" y="272597"/>
                </a:lnTo>
                <a:close/>
              </a:path>
            </a:pathLst>
          </a:custGeom>
          <a:solidFill>
            <a:srgbClr val="2268D1"/>
          </a:solidFill>
        </p:spPr>
        <p:txBody>
          <a:bodyPr wrap="square" lIns="0" tIns="0" rIns="0" bIns="0" rtlCol="0"/>
          <a:lstStyle/>
          <a:p>
            <a:endParaRPr sz="2400" dirty="0"/>
          </a:p>
        </p:txBody>
      </p:sp>
      <p:sp>
        <p:nvSpPr>
          <p:cNvPr id="3" name="object 3"/>
          <p:cNvSpPr/>
          <p:nvPr/>
        </p:nvSpPr>
        <p:spPr>
          <a:xfrm>
            <a:off x="0" y="6395301"/>
            <a:ext cx="10727267" cy="463127"/>
          </a:xfrm>
          <a:custGeom>
            <a:avLst/>
            <a:gdLst/>
            <a:ahLst/>
            <a:cxnLst/>
            <a:rect l="l" t="t" r="r" b="b"/>
            <a:pathLst>
              <a:path w="8045450" h="347345">
                <a:moveTo>
                  <a:pt x="8045399" y="347099"/>
                </a:moveTo>
                <a:lnTo>
                  <a:pt x="0" y="347099"/>
                </a:lnTo>
                <a:lnTo>
                  <a:pt x="0" y="0"/>
                </a:lnTo>
                <a:lnTo>
                  <a:pt x="8045399" y="347099"/>
                </a:lnTo>
                <a:close/>
              </a:path>
            </a:pathLst>
          </a:custGeom>
          <a:solidFill>
            <a:srgbClr val="4285F4"/>
          </a:solidFill>
        </p:spPr>
        <p:txBody>
          <a:bodyPr wrap="square" lIns="0" tIns="0" rIns="0" bIns="0" rtlCol="0"/>
          <a:lstStyle/>
          <a:p>
            <a:endParaRPr sz="2400" dirty="0"/>
          </a:p>
        </p:txBody>
      </p:sp>
      <p:sp>
        <p:nvSpPr>
          <p:cNvPr id="4" name="object 4"/>
          <p:cNvSpPr/>
          <p:nvPr/>
        </p:nvSpPr>
        <p:spPr>
          <a:xfrm>
            <a:off x="11039233" y="6551651"/>
            <a:ext cx="1064800" cy="306348"/>
          </a:xfrm>
          <a:prstGeom prst="rect">
            <a:avLst/>
          </a:prstGeom>
          <a:blipFill>
            <a:blip r:embed="rId2" cstate="print"/>
            <a:stretch>
              <a:fillRect/>
            </a:stretch>
          </a:blipFill>
        </p:spPr>
        <p:txBody>
          <a:bodyPr wrap="square" lIns="0" tIns="0" rIns="0" bIns="0" rtlCol="0"/>
          <a:lstStyle/>
          <a:p>
            <a:endParaRPr sz="2400" dirty="0"/>
          </a:p>
        </p:txBody>
      </p:sp>
      <p:sp>
        <p:nvSpPr>
          <p:cNvPr id="6" name="object 6"/>
          <p:cNvSpPr txBox="1">
            <a:spLocks noGrp="1"/>
          </p:cNvSpPr>
          <p:nvPr>
            <p:ph type="title"/>
          </p:nvPr>
        </p:nvSpPr>
        <p:spPr>
          <a:xfrm>
            <a:off x="556289" y="728622"/>
            <a:ext cx="6542815" cy="694207"/>
          </a:xfrm>
          <a:prstGeom prst="rect">
            <a:avLst/>
          </a:prstGeom>
        </p:spPr>
        <p:txBody>
          <a:bodyPr vert="horz" wrap="square" lIns="0" tIns="16933" rIns="0" bIns="0" rtlCol="0" anchor="ctr">
            <a:spAutoFit/>
          </a:bodyPr>
          <a:lstStyle/>
          <a:p>
            <a:pPr marL="16510">
              <a:lnSpc>
                <a:spcPct val="100000"/>
              </a:lnSpc>
              <a:spcBef>
                <a:spcPts val="133"/>
              </a:spcBef>
            </a:pPr>
            <a:r>
              <a:rPr lang="en-US" spc="-47" dirty="0">
                <a:solidFill>
                  <a:srgbClr val="000000"/>
                </a:solidFill>
                <a:latin typeface="Trebuchet MS"/>
                <a:cs typeface="Arial"/>
              </a:rPr>
              <a:t>What is Google BigQuery?</a:t>
            </a:r>
          </a:p>
        </p:txBody>
      </p:sp>
      <p:sp>
        <p:nvSpPr>
          <p:cNvPr id="11" name="TextBox 10">
            <a:extLst>
              <a:ext uri="{FF2B5EF4-FFF2-40B4-BE49-F238E27FC236}">
                <a16:creationId xmlns:a16="http://schemas.microsoft.com/office/drawing/2014/main" id="{1369D8AC-A883-4AFA-A44E-55B75B7A048F}"/>
              </a:ext>
            </a:extLst>
          </p:cNvPr>
          <p:cNvSpPr txBox="1"/>
          <p:nvPr/>
        </p:nvSpPr>
        <p:spPr>
          <a:xfrm>
            <a:off x="558466" y="1520992"/>
            <a:ext cx="5540540" cy="4722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dirty="0">
                <a:latin typeface="Trebuchet MS"/>
                <a:ea typeface="+mn-lt"/>
                <a:cs typeface="+mn-lt"/>
              </a:rPr>
              <a:t>Fully-managed, cloud-based interactive query service for massive datasets</a:t>
            </a:r>
          </a:p>
          <a:p>
            <a:pPr marL="285750" indent="-285750">
              <a:lnSpc>
                <a:spcPct val="90000"/>
              </a:lnSpc>
              <a:spcBef>
                <a:spcPts val="1000"/>
              </a:spcBef>
              <a:buFont typeface="Arial"/>
              <a:buChar char="•"/>
            </a:pPr>
            <a:r>
              <a:rPr lang="en-US" dirty="0">
                <a:latin typeface="Trebuchet MS"/>
                <a:ea typeface="+mn-lt"/>
                <a:cs typeface="+mn-lt"/>
              </a:rPr>
              <a:t>Allows users to perform queries and retrieve data fast and at very low costs</a:t>
            </a:r>
          </a:p>
          <a:p>
            <a:pPr marL="285750" indent="-285750">
              <a:lnSpc>
                <a:spcPct val="90000"/>
              </a:lnSpc>
              <a:spcBef>
                <a:spcPts val="1000"/>
              </a:spcBef>
              <a:buFont typeface="Arial"/>
              <a:buChar char="•"/>
            </a:pPr>
            <a:r>
              <a:rPr lang="en-US" dirty="0">
                <a:latin typeface="Trebuchet MS"/>
                <a:ea typeface="+mn-lt"/>
                <a:cs typeface="+mn-lt"/>
              </a:rPr>
              <a:t>BigQuery is Google's external implementation of Dremel</a:t>
            </a:r>
          </a:p>
          <a:p>
            <a:pPr marL="742950" lvl="1" indent="-285750">
              <a:lnSpc>
                <a:spcPct val="90000"/>
              </a:lnSpc>
              <a:spcBef>
                <a:spcPts val="500"/>
              </a:spcBef>
              <a:buFont typeface="Arial"/>
              <a:buChar char="•"/>
            </a:pPr>
            <a:r>
              <a:rPr lang="en-US" dirty="0">
                <a:latin typeface="Trebuchet MS"/>
                <a:ea typeface="+mn-lt"/>
                <a:cs typeface="+mn-lt"/>
              </a:rPr>
              <a:t>Core technology designed to overcome speed and performance issues</a:t>
            </a:r>
          </a:p>
          <a:p>
            <a:pPr marL="285750" indent="-285750">
              <a:lnSpc>
                <a:spcPct val="90000"/>
              </a:lnSpc>
              <a:spcBef>
                <a:spcPts val="1000"/>
              </a:spcBef>
              <a:buFont typeface="Arial"/>
              <a:buChar char="•"/>
            </a:pPr>
            <a:r>
              <a:rPr lang="en-US" dirty="0">
                <a:latin typeface="Trebuchet MS"/>
                <a:ea typeface="+mn-lt"/>
                <a:cs typeface="+mn-lt"/>
              </a:rPr>
              <a:t>Two core technologies are responsible for Dremel's high scalability and powerful query performance</a:t>
            </a:r>
          </a:p>
          <a:p>
            <a:pPr marL="742950" lvl="1" indent="-285750">
              <a:lnSpc>
                <a:spcPct val="90000"/>
              </a:lnSpc>
              <a:spcBef>
                <a:spcPts val="1000"/>
              </a:spcBef>
              <a:buFont typeface="Arial"/>
              <a:buChar char="•"/>
            </a:pPr>
            <a:r>
              <a:rPr lang="en-US" b="1" i="1" dirty="0">
                <a:latin typeface="Trebuchet MS"/>
                <a:ea typeface="+mn-lt"/>
                <a:cs typeface="+mn-lt"/>
              </a:rPr>
              <a:t>Column-oriented storage</a:t>
            </a:r>
            <a:r>
              <a:rPr lang="en-US" dirty="0">
                <a:latin typeface="Trebuchet MS"/>
                <a:ea typeface="+mn-lt"/>
                <a:cs typeface="+mn-lt"/>
              </a:rPr>
              <a:t> – separates each record and stores on different storage volumes</a:t>
            </a:r>
            <a:endParaRPr lang="en-US" dirty="0">
              <a:latin typeface="Trebuchet MS"/>
              <a:cs typeface="Calibri" panose="020F0502020204030204"/>
            </a:endParaRPr>
          </a:p>
          <a:p>
            <a:pPr marL="742950" lvl="1" indent="-285750">
              <a:lnSpc>
                <a:spcPct val="90000"/>
              </a:lnSpc>
              <a:spcBef>
                <a:spcPts val="500"/>
              </a:spcBef>
              <a:buFont typeface="Arial"/>
              <a:buChar char="•"/>
            </a:pPr>
            <a:r>
              <a:rPr lang="en-US" b="1" i="1" dirty="0">
                <a:latin typeface="Trebuchet MS"/>
                <a:ea typeface="+mn-lt"/>
                <a:cs typeface="+mn-lt"/>
              </a:rPr>
              <a:t>Tree architecture</a:t>
            </a:r>
            <a:r>
              <a:rPr lang="en-US" dirty="0">
                <a:latin typeface="Trebuchet MS"/>
                <a:ea typeface="+mn-lt"/>
                <a:cs typeface="+mn-lt"/>
              </a:rPr>
              <a:t> – quickly receive query results by forming parallel distributed trees</a:t>
            </a:r>
            <a:endParaRPr lang="en-US" dirty="0">
              <a:latin typeface="Trebuchet MS"/>
              <a:cs typeface="Calibri"/>
            </a:endParaRPr>
          </a:p>
        </p:txBody>
      </p:sp>
      <p:pic>
        <p:nvPicPr>
          <p:cNvPr id="13" name="Picture 7" descr="A screenshot of a cell phone&#10;&#10;Description generated with very high confidence">
            <a:extLst>
              <a:ext uri="{FF2B5EF4-FFF2-40B4-BE49-F238E27FC236}">
                <a16:creationId xmlns:a16="http://schemas.microsoft.com/office/drawing/2014/main" id="{D873C918-0158-4989-969F-A515279D1A13}"/>
              </a:ext>
            </a:extLst>
          </p:cNvPr>
          <p:cNvPicPr>
            <a:picLocks noChangeAspect="1"/>
          </p:cNvPicPr>
          <p:nvPr/>
        </p:nvPicPr>
        <p:blipFill>
          <a:blip r:embed="rId3"/>
          <a:stretch>
            <a:fillRect/>
          </a:stretch>
        </p:blipFill>
        <p:spPr>
          <a:xfrm>
            <a:off x="7100578" y="803445"/>
            <a:ext cx="4715341" cy="2450266"/>
          </a:xfrm>
          <a:prstGeom prst="rect">
            <a:avLst/>
          </a:prstGeom>
        </p:spPr>
      </p:pic>
      <p:pic>
        <p:nvPicPr>
          <p:cNvPr id="15" name="Picture 10" descr="A screenshot of a cell phone&#10;&#10;Description generated with very high confidence">
            <a:extLst>
              <a:ext uri="{FF2B5EF4-FFF2-40B4-BE49-F238E27FC236}">
                <a16:creationId xmlns:a16="http://schemas.microsoft.com/office/drawing/2014/main" id="{3AAAA84C-8C0F-46E2-AB29-2DFA8F4FCE34}"/>
              </a:ext>
            </a:extLst>
          </p:cNvPr>
          <p:cNvPicPr>
            <a:picLocks noChangeAspect="1"/>
          </p:cNvPicPr>
          <p:nvPr/>
        </p:nvPicPr>
        <p:blipFill>
          <a:blip r:embed="rId4"/>
          <a:stretch>
            <a:fillRect/>
          </a:stretch>
        </p:blipFill>
        <p:spPr>
          <a:xfrm>
            <a:off x="6300842" y="3640054"/>
            <a:ext cx="4652505" cy="2503378"/>
          </a:xfrm>
          <a:prstGeom prst="rect">
            <a:avLst/>
          </a:prstGeom>
        </p:spPr>
      </p:pic>
      <p:sp>
        <p:nvSpPr>
          <p:cNvPr id="17" name="TextBox 16">
            <a:extLst>
              <a:ext uri="{FF2B5EF4-FFF2-40B4-BE49-F238E27FC236}">
                <a16:creationId xmlns:a16="http://schemas.microsoft.com/office/drawing/2014/main" id="{0D06C877-4ADC-4E69-8B2D-032453C04F6C}"/>
              </a:ext>
            </a:extLst>
          </p:cNvPr>
          <p:cNvSpPr txBox="1"/>
          <p:nvPr/>
        </p:nvSpPr>
        <p:spPr>
          <a:xfrm>
            <a:off x="9070807" y="325554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i="1" dirty="0">
                <a:latin typeface="Trebuchet MS"/>
              </a:rPr>
              <a:t>Dremel</a:t>
            </a:r>
            <a:r>
              <a:rPr lang="en-US" sz="1200" i="1" dirty="0">
                <a:latin typeface="Trebuchet MS"/>
                <a:ea typeface="+mn-lt"/>
                <a:cs typeface="+mn-lt"/>
              </a:rPr>
              <a:t> Columnar Storage</a:t>
            </a:r>
            <a:endParaRPr lang="en-US" sz="1200" dirty="0">
              <a:latin typeface="Trebuchet MS"/>
            </a:endParaRPr>
          </a:p>
        </p:txBody>
      </p:sp>
      <p:sp>
        <p:nvSpPr>
          <p:cNvPr id="19" name="TextBox 18">
            <a:extLst>
              <a:ext uri="{FF2B5EF4-FFF2-40B4-BE49-F238E27FC236}">
                <a16:creationId xmlns:a16="http://schemas.microsoft.com/office/drawing/2014/main" id="{C35889E5-22DA-4156-A6E2-6852A897EA08}"/>
              </a:ext>
            </a:extLst>
          </p:cNvPr>
          <p:cNvSpPr txBox="1"/>
          <p:nvPr/>
        </p:nvSpPr>
        <p:spPr>
          <a:xfrm>
            <a:off x="8268702" y="6143123"/>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i="1" dirty="0">
                <a:latin typeface="Trebuchet MS"/>
              </a:rPr>
              <a:t>Dremel</a:t>
            </a:r>
            <a:r>
              <a:rPr lang="en-US" sz="1200" i="1" dirty="0">
                <a:latin typeface="Trebuchet MS"/>
                <a:ea typeface="+mn-lt"/>
                <a:cs typeface="+mn-lt"/>
              </a:rPr>
              <a:t> Tree Architecture</a:t>
            </a:r>
            <a:endParaRPr lang="en-US" sz="1200" dirty="0">
              <a:latin typeface="Trebuchet MS"/>
            </a:endParaRPr>
          </a:p>
        </p:txBody>
      </p:sp>
      <p:pic>
        <p:nvPicPr>
          <p:cNvPr id="16" name="Shape 806">
            <a:extLst>
              <a:ext uri="{FF2B5EF4-FFF2-40B4-BE49-F238E27FC236}">
                <a16:creationId xmlns:a16="http://schemas.microsoft.com/office/drawing/2014/main" id="{0B6DBE01-112F-4656-9985-0562D0902922}"/>
              </a:ext>
            </a:extLst>
          </p:cNvPr>
          <p:cNvPicPr preferRelativeResize="0"/>
          <p:nvPr/>
        </p:nvPicPr>
        <p:blipFill rotWithShape="1">
          <a:blip r:embed="rId5">
            <a:alphaModFix/>
          </a:blip>
          <a:srcRect/>
          <a:stretch/>
        </p:blipFill>
        <p:spPr>
          <a:xfrm>
            <a:off x="10414610" y="114300"/>
            <a:ext cx="1653567" cy="189873"/>
          </a:xfrm>
          <a:prstGeom prst="rect">
            <a:avLst/>
          </a:prstGeom>
          <a:noFill/>
          <a:ln>
            <a:noFill/>
          </a:ln>
        </p:spPr>
      </p:pic>
    </p:spTree>
    <p:extLst>
      <p:ext uri="{BB962C8B-B14F-4D97-AF65-F5344CB8AC3E}">
        <p14:creationId xmlns:p14="http://schemas.microsoft.com/office/powerpoint/2010/main" val="2684250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68859" y="6494536"/>
            <a:ext cx="5923280" cy="364067"/>
          </a:xfrm>
          <a:custGeom>
            <a:avLst/>
            <a:gdLst/>
            <a:ahLst/>
            <a:cxnLst/>
            <a:rect l="l" t="t" r="r" b="b"/>
            <a:pathLst>
              <a:path w="4442459" h="273050">
                <a:moveTo>
                  <a:pt x="4442355" y="272597"/>
                </a:moveTo>
                <a:lnTo>
                  <a:pt x="0" y="272597"/>
                </a:lnTo>
                <a:lnTo>
                  <a:pt x="4442355" y="0"/>
                </a:lnTo>
                <a:lnTo>
                  <a:pt x="4442355" y="272597"/>
                </a:lnTo>
                <a:close/>
              </a:path>
            </a:pathLst>
          </a:custGeom>
          <a:solidFill>
            <a:srgbClr val="2268D1"/>
          </a:solidFill>
        </p:spPr>
        <p:txBody>
          <a:bodyPr wrap="square" lIns="0" tIns="0" rIns="0" bIns="0" rtlCol="0"/>
          <a:lstStyle/>
          <a:p>
            <a:endParaRPr sz="2400" dirty="0"/>
          </a:p>
        </p:txBody>
      </p:sp>
      <p:sp>
        <p:nvSpPr>
          <p:cNvPr id="3" name="object 3"/>
          <p:cNvSpPr/>
          <p:nvPr/>
        </p:nvSpPr>
        <p:spPr>
          <a:xfrm>
            <a:off x="0" y="6395301"/>
            <a:ext cx="10727267" cy="463127"/>
          </a:xfrm>
          <a:custGeom>
            <a:avLst/>
            <a:gdLst/>
            <a:ahLst/>
            <a:cxnLst/>
            <a:rect l="l" t="t" r="r" b="b"/>
            <a:pathLst>
              <a:path w="8045450" h="347345">
                <a:moveTo>
                  <a:pt x="8045399" y="347099"/>
                </a:moveTo>
                <a:lnTo>
                  <a:pt x="0" y="347099"/>
                </a:lnTo>
                <a:lnTo>
                  <a:pt x="0" y="0"/>
                </a:lnTo>
                <a:lnTo>
                  <a:pt x="8045399" y="347099"/>
                </a:lnTo>
                <a:close/>
              </a:path>
            </a:pathLst>
          </a:custGeom>
          <a:solidFill>
            <a:srgbClr val="4285F4"/>
          </a:solidFill>
        </p:spPr>
        <p:txBody>
          <a:bodyPr wrap="square" lIns="0" tIns="0" rIns="0" bIns="0" rtlCol="0"/>
          <a:lstStyle/>
          <a:p>
            <a:endParaRPr sz="2400" dirty="0"/>
          </a:p>
        </p:txBody>
      </p:sp>
      <p:sp>
        <p:nvSpPr>
          <p:cNvPr id="4" name="object 4"/>
          <p:cNvSpPr/>
          <p:nvPr/>
        </p:nvSpPr>
        <p:spPr>
          <a:xfrm>
            <a:off x="11039233" y="6551651"/>
            <a:ext cx="1064800" cy="306348"/>
          </a:xfrm>
          <a:prstGeom prst="rect">
            <a:avLst/>
          </a:prstGeom>
          <a:blipFill>
            <a:blip r:embed="rId2" cstate="print"/>
            <a:stretch>
              <a:fillRect/>
            </a:stretch>
          </a:blipFill>
        </p:spPr>
        <p:txBody>
          <a:bodyPr wrap="square" lIns="0" tIns="0" rIns="0" bIns="0" rtlCol="0"/>
          <a:lstStyle/>
          <a:p>
            <a:endParaRPr sz="2400" dirty="0"/>
          </a:p>
        </p:txBody>
      </p:sp>
      <p:sp>
        <p:nvSpPr>
          <p:cNvPr id="6" name="object 6"/>
          <p:cNvSpPr txBox="1">
            <a:spLocks noGrp="1"/>
          </p:cNvSpPr>
          <p:nvPr>
            <p:ph type="title"/>
          </p:nvPr>
        </p:nvSpPr>
        <p:spPr>
          <a:xfrm>
            <a:off x="556289" y="728622"/>
            <a:ext cx="7470249" cy="694207"/>
          </a:xfrm>
          <a:prstGeom prst="rect">
            <a:avLst/>
          </a:prstGeom>
        </p:spPr>
        <p:txBody>
          <a:bodyPr vert="horz" wrap="square" lIns="0" tIns="16933" rIns="0" bIns="0" rtlCol="0" anchor="ctr">
            <a:spAutoFit/>
          </a:bodyPr>
          <a:lstStyle/>
          <a:p>
            <a:pPr marL="16510">
              <a:lnSpc>
                <a:spcPct val="100000"/>
              </a:lnSpc>
              <a:spcBef>
                <a:spcPts val="133"/>
              </a:spcBef>
            </a:pPr>
            <a:r>
              <a:rPr lang="en-US" spc="-47" dirty="0">
                <a:solidFill>
                  <a:srgbClr val="000000"/>
                </a:solidFill>
                <a:latin typeface="Trebuchet MS"/>
                <a:cs typeface="Arial"/>
              </a:rPr>
              <a:t>Why should we use BigQuery?</a:t>
            </a:r>
          </a:p>
        </p:txBody>
      </p:sp>
      <p:sp>
        <p:nvSpPr>
          <p:cNvPr id="11" name="TextBox 10">
            <a:extLst>
              <a:ext uri="{FF2B5EF4-FFF2-40B4-BE49-F238E27FC236}">
                <a16:creationId xmlns:a16="http://schemas.microsoft.com/office/drawing/2014/main" id="{1369D8AC-A883-4AFA-A44E-55B75B7A048F}"/>
              </a:ext>
            </a:extLst>
          </p:cNvPr>
          <p:cNvSpPr txBox="1"/>
          <p:nvPr/>
        </p:nvSpPr>
        <p:spPr>
          <a:xfrm>
            <a:off x="673768" y="1716506"/>
            <a:ext cx="11185356" cy="44540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400" dirty="0">
                <a:latin typeface="Trebuchet MS"/>
                <a:ea typeface="+mn-lt"/>
                <a:cs typeface="+mn-lt"/>
              </a:rPr>
              <a:t>Dremel (and BigQuery) first designed to overcome issues faced due to MapReduce</a:t>
            </a:r>
            <a:endParaRPr lang="en-US" dirty="0"/>
          </a:p>
          <a:p>
            <a:pPr marL="742950" lvl="1" indent="-285750">
              <a:lnSpc>
                <a:spcPct val="90000"/>
              </a:lnSpc>
              <a:spcBef>
                <a:spcPts val="1000"/>
              </a:spcBef>
              <a:buFont typeface="Arial"/>
              <a:buChar char="•"/>
            </a:pPr>
            <a:r>
              <a:rPr lang="en-US" sz="2400" dirty="0">
                <a:latin typeface="Trebuchet MS"/>
                <a:ea typeface="+mn-lt"/>
                <a:cs typeface="+mn-lt"/>
              </a:rPr>
              <a:t>MapReduce is extremely slow and inefficient with large datasets</a:t>
            </a:r>
            <a:endParaRPr lang="en-US" dirty="0">
              <a:cs typeface="Calibri" panose="020F0502020204030204"/>
            </a:endParaRPr>
          </a:p>
          <a:p>
            <a:pPr marL="742950" lvl="1" indent="-285750">
              <a:lnSpc>
                <a:spcPct val="90000"/>
              </a:lnSpc>
              <a:spcBef>
                <a:spcPts val="500"/>
              </a:spcBef>
              <a:buFont typeface="Arial"/>
              <a:buChar char="•"/>
            </a:pPr>
            <a:r>
              <a:rPr lang="en-US" sz="2400" dirty="0">
                <a:latin typeface="Trebuchet MS"/>
                <a:ea typeface="+mn-lt"/>
                <a:cs typeface="+mn-lt"/>
              </a:rPr>
              <a:t>Instantaneous results are not possible</a:t>
            </a:r>
          </a:p>
          <a:p>
            <a:pPr marL="742950" lvl="1" indent="-285750">
              <a:lnSpc>
                <a:spcPct val="90000"/>
              </a:lnSpc>
              <a:spcBef>
                <a:spcPts val="500"/>
              </a:spcBef>
              <a:buFont typeface="Arial"/>
              <a:buChar char="•"/>
            </a:pPr>
            <a:r>
              <a:rPr lang="en-US" sz="2400" dirty="0">
                <a:latin typeface="Trebuchet MS"/>
                <a:ea typeface="+mn-lt"/>
                <a:cs typeface="+mn-lt"/>
              </a:rPr>
              <a:t>Code is much harder to learn and understand for non-technical users</a:t>
            </a:r>
          </a:p>
          <a:p>
            <a:pPr marL="285750" indent="-285750">
              <a:lnSpc>
                <a:spcPct val="90000"/>
              </a:lnSpc>
              <a:spcBef>
                <a:spcPts val="1000"/>
              </a:spcBef>
              <a:buFont typeface="Arial"/>
              <a:buChar char="•"/>
            </a:pPr>
            <a:r>
              <a:rPr lang="en-US" sz="2400" dirty="0">
                <a:latin typeface="Trebuchet MS"/>
                <a:ea typeface="+mn-lt"/>
                <a:cs typeface="+mn-lt"/>
              </a:rPr>
              <a:t>BigQuery allows users to run SQL queries on very large datasets and retrieve results in seconds</a:t>
            </a:r>
          </a:p>
          <a:p>
            <a:pPr marL="742950" lvl="1" indent="-285750">
              <a:lnSpc>
                <a:spcPct val="90000"/>
              </a:lnSpc>
              <a:spcBef>
                <a:spcPts val="500"/>
              </a:spcBef>
              <a:buFont typeface="Arial"/>
              <a:buChar char="•"/>
            </a:pPr>
            <a:r>
              <a:rPr lang="en-US" sz="2400" dirty="0">
                <a:latin typeface="Trebuchet MS"/>
                <a:ea typeface="+mn-lt"/>
                <a:cs typeface="+mn-lt"/>
              </a:rPr>
              <a:t>Requires only basic knowledge of SQL to perform queries – can be used by non-programmers and programmers alike</a:t>
            </a:r>
          </a:p>
          <a:p>
            <a:pPr marL="285750" indent="-285750">
              <a:lnSpc>
                <a:spcPct val="90000"/>
              </a:lnSpc>
              <a:spcBef>
                <a:spcPts val="1000"/>
              </a:spcBef>
              <a:buFont typeface="Arial"/>
              <a:buChar char="•"/>
            </a:pPr>
            <a:r>
              <a:rPr lang="en-US" sz="2400" dirty="0">
                <a:latin typeface="Trebuchet MS"/>
                <a:ea typeface="+mn-lt"/>
                <a:cs typeface="+mn-lt"/>
              </a:rPr>
              <a:t>Handles structured data very well – suitable for OLAP/BI tasks</a:t>
            </a:r>
          </a:p>
          <a:p>
            <a:pPr marL="285750" indent="-285750">
              <a:lnSpc>
                <a:spcPct val="90000"/>
              </a:lnSpc>
              <a:spcBef>
                <a:spcPts val="1000"/>
              </a:spcBef>
              <a:buFont typeface="Arial"/>
              <a:buChar char="•"/>
            </a:pPr>
            <a:r>
              <a:rPr lang="en-US" sz="2400" dirty="0">
                <a:latin typeface="Trebuchet MS"/>
                <a:ea typeface="+mn-lt"/>
                <a:cs typeface="+mn-lt"/>
              </a:rPr>
              <a:t>Ability to explore record-level data in real-time</a:t>
            </a:r>
            <a:endParaRPr lang="en-US" sz="2400" dirty="0">
              <a:latin typeface="Trebuchet MS"/>
            </a:endParaRPr>
          </a:p>
        </p:txBody>
      </p:sp>
      <p:pic>
        <p:nvPicPr>
          <p:cNvPr id="12" name="Shape 806">
            <a:extLst>
              <a:ext uri="{FF2B5EF4-FFF2-40B4-BE49-F238E27FC236}">
                <a16:creationId xmlns:a16="http://schemas.microsoft.com/office/drawing/2014/main" id="{FB06BBE9-F3EF-4E94-831F-B314CE7F4223}"/>
              </a:ext>
            </a:extLst>
          </p:cNvPr>
          <p:cNvPicPr preferRelativeResize="0"/>
          <p:nvPr/>
        </p:nvPicPr>
        <p:blipFill rotWithShape="1">
          <a:blip r:embed="rId3">
            <a:alphaModFix/>
          </a:blip>
          <a:srcRect/>
          <a:stretch/>
        </p:blipFill>
        <p:spPr>
          <a:xfrm>
            <a:off x="10414610" y="114300"/>
            <a:ext cx="1653567" cy="189873"/>
          </a:xfrm>
          <a:prstGeom prst="rect">
            <a:avLst/>
          </a:prstGeom>
          <a:noFill/>
          <a:ln>
            <a:noFill/>
          </a:ln>
        </p:spPr>
      </p:pic>
    </p:spTree>
    <p:extLst>
      <p:ext uri="{BB962C8B-B14F-4D97-AF65-F5344CB8AC3E}">
        <p14:creationId xmlns:p14="http://schemas.microsoft.com/office/powerpoint/2010/main" val="3057858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6351829" cy="6857999"/>
          </a:xfrm>
          <a:prstGeom prst="rect">
            <a:avLst/>
          </a:prstGeom>
          <a:blipFill>
            <a:blip r:embed="rId2" cstate="print"/>
            <a:stretch>
              <a:fillRect/>
            </a:stretch>
          </a:blipFill>
        </p:spPr>
        <p:txBody>
          <a:bodyPr wrap="square" lIns="0" tIns="0" rIns="0" bIns="0" rtlCol="0"/>
          <a:lstStyle/>
          <a:p>
            <a:endParaRPr sz="2400" dirty="0"/>
          </a:p>
        </p:txBody>
      </p:sp>
      <p:sp>
        <p:nvSpPr>
          <p:cNvPr id="3" name="object 3"/>
          <p:cNvSpPr/>
          <p:nvPr/>
        </p:nvSpPr>
        <p:spPr>
          <a:xfrm>
            <a:off x="2615201" y="0"/>
            <a:ext cx="9309945" cy="6858000"/>
          </a:xfrm>
          <a:custGeom>
            <a:avLst/>
            <a:gdLst/>
            <a:ahLst/>
            <a:cxnLst/>
            <a:rect l="l" t="t" r="r" b="b"/>
            <a:pathLst>
              <a:path w="6982459" h="5143500">
                <a:moveTo>
                  <a:pt x="6982199" y="5143375"/>
                </a:moveTo>
                <a:lnTo>
                  <a:pt x="0" y="5143375"/>
                </a:lnTo>
                <a:lnTo>
                  <a:pt x="2765585" y="0"/>
                </a:lnTo>
                <a:lnTo>
                  <a:pt x="6982199" y="0"/>
                </a:lnTo>
                <a:lnTo>
                  <a:pt x="6982199" y="5143375"/>
                </a:lnTo>
                <a:close/>
              </a:path>
            </a:pathLst>
          </a:custGeom>
          <a:solidFill>
            <a:srgbClr val="FFFFFF"/>
          </a:solidFill>
        </p:spPr>
        <p:txBody>
          <a:bodyPr wrap="square" lIns="0" tIns="0" rIns="0" bIns="0" rtlCol="0"/>
          <a:lstStyle/>
          <a:p>
            <a:endParaRPr sz="2400" dirty="0"/>
          </a:p>
        </p:txBody>
      </p:sp>
      <p:sp>
        <p:nvSpPr>
          <p:cNvPr id="4" name="object 4"/>
          <p:cNvSpPr/>
          <p:nvPr/>
        </p:nvSpPr>
        <p:spPr>
          <a:xfrm>
            <a:off x="11122699" y="1"/>
            <a:ext cx="1069340" cy="6852073"/>
          </a:xfrm>
          <a:custGeom>
            <a:avLst/>
            <a:gdLst/>
            <a:ahLst/>
            <a:cxnLst/>
            <a:rect l="l" t="t" r="r" b="b"/>
            <a:pathLst>
              <a:path w="802004" h="5139055">
                <a:moveTo>
                  <a:pt x="801899" y="5138725"/>
                </a:moveTo>
                <a:lnTo>
                  <a:pt x="0" y="5138725"/>
                </a:lnTo>
                <a:lnTo>
                  <a:pt x="0" y="0"/>
                </a:lnTo>
                <a:lnTo>
                  <a:pt x="801899" y="0"/>
                </a:lnTo>
                <a:lnTo>
                  <a:pt x="801899" y="5138725"/>
                </a:lnTo>
                <a:close/>
              </a:path>
            </a:pathLst>
          </a:custGeom>
          <a:solidFill>
            <a:srgbClr val="FFFFFF"/>
          </a:solidFill>
        </p:spPr>
        <p:txBody>
          <a:bodyPr wrap="square" lIns="0" tIns="0" rIns="0" bIns="0" rtlCol="0"/>
          <a:lstStyle/>
          <a:p>
            <a:endParaRPr sz="2400" dirty="0"/>
          </a:p>
        </p:txBody>
      </p:sp>
      <p:sp>
        <p:nvSpPr>
          <p:cNvPr id="11" name="TextBox 10">
            <a:extLst>
              <a:ext uri="{FF2B5EF4-FFF2-40B4-BE49-F238E27FC236}">
                <a16:creationId xmlns:a16="http://schemas.microsoft.com/office/drawing/2014/main" id="{47376501-1FB9-4E79-94CC-513621A2BE98}"/>
              </a:ext>
            </a:extLst>
          </p:cNvPr>
          <p:cNvSpPr txBox="1"/>
          <p:nvPr/>
        </p:nvSpPr>
        <p:spPr>
          <a:xfrm>
            <a:off x="5256181" y="3265506"/>
            <a:ext cx="6668965"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600" b="1" dirty="0">
                <a:solidFill>
                  <a:srgbClr val="4C8BF5"/>
                </a:solidFill>
                <a:latin typeface="Trebuchet MS"/>
              </a:rPr>
              <a:t>Set-Up &amp; Demonstration</a:t>
            </a:r>
          </a:p>
        </p:txBody>
      </p:sp>
      <p:pic>
        <p:nvPicPr>
          <p:cNvPr id="9" name="Graphic 25" descr="Presentation with bar chart">
            <a:extLst>
              <a:ext uri="{FF2B5EF4-FFF2-40B4-BE49-F238E27FC236}">
                <a16:creationId xmlns:a16="http://schemas.microsoft.com/office/drawing/2014/main" id="{0418CEA7-BA4C-4894-925A-42A36FEC5B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4194" y="1685001"/>
            <a:ext cx="1712939" cy="1723682"/>
          </a:xfrm>
          <a:prstGeom prst="rect">
            <a:avLst/>
          </a:prstGeom>
        </p:spPr>
      </p:pic>
      <p:pic>
        <p:nvPicPr>
          <p:cNvPr id="10" name="Shape 806">
            <a:extLst>
              <a:ext uri="{FF2B5EF4-FFF2-40B4-BE49-F238E27FC236}">
                <a16:creationId xmlns:a16="http://schemas.microsoft.com/office/drawing/2014/main" id="{B2F3BA87-DA0E-489B-9206-A0721178CDEE}"/>
              </a:ext>
            </a:extLst>
          </p:cNvPr>
          <p:cNvPicPr preferRelativeResize="0"/>
          <p:nvPr/>
        </p:nvPicPr>
        <p:blipFill rotWithShape="1">
          <a:blip r:embed="rId5">
            <a:alphaModFix/>
          </a:blip>
          <a:srcRect/>
          <a:stretch/>
        </p:blipFill>
        <p:spPr>
          <a:xfrm>
            <a:off x="10414610" y="114300"/>
            <a:ext cx="1653567" cy="189873"/>
          </a:xfrm>
          <a:prstGeom prst="rect">
            <a:avLst/>
          </a:prstGeom>
          <a:noFill/>
          <a:ln>
            <a:noFill/>
          </a:ln>
        </p:spPr>
      </p:pic>
    </p:spTree>
    <p:extLst>
      <p:ext uri="{BB962C8B-B14F-4D97-AF65-F5344CB8AC3E}">
        <p14:creationId xmlns:p14="http://schemas.microsoft.com/office/powerpoint/2010/main" val="2036413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75550" y="1"/>
            <a:ext cx="8016449" cy="6857999"/>
          </a:xfrm>
          <a:prstGeom prst="rect">
            <a:avLst/>
          </a:prstGeom>
          <a:blipFill>
            <a:blip r:embed="rId2" cstate="print"/>
            <a:stretch>
              <a:fillRect/>
            </a:stretch>
          </a:blipFill>
        </p:spPr>
        <p:txBody>
          <a:bodyPr wrap="square" lIns="0" tIns="0" rIns="0" bIns="0" rtlCol="0"/>
          <a:lstStyle/>
          <a:p>
            <a:endParaRPr sz="2400" dirty="0"/>
          </a:p>
        </p:txBody>
      </p:sp>
      <p:sp>
        <p:nvSpPr>
          <p:cNvPr id="3" name="object 3"/>
          <p:cNvSpPr/>
          <p:nvPr/>
        </p:nvSpPr>
        <p:spPr>
          <a:xfrm>
            <a:off x="1" y="1"/>
            <a:ext cx="10107103" cy="6857999"/>
          </a:xfrm>
          <a:prstGeom prst="rect">
            <a:avLst/>
          </a:prstGeom>
          <a:blipFill>
            <a:blip r:embed="rId3" cstate="print"/>
            <a:stretch>
              <a:fillRect/>
            </a:stretch>
          </a:blipFill>
        </p:spPr>
        <p:txBody>
          <a:bodyPr wrap="square" lIns="0" tIns="0" rIns="0" bIns="0" rtlCol="0"/>
          <a:lstStyle/>
          <a:p>
            <a:endParaRPr sz="2400" dirty="0"/>
          </a:p>
        </p:txBody>
      </p:sp>
      <p:sp>
        <p:nvSpPr>
          <p:cNvPr id="4" name="object 4"/>
          <p:cNvSpPr/>
          <p:nvPr/>
        </p:nvSpPr>
        <p:spPr>
          <a:xfrm>
            <a:off x="515615" y="6819142"/>
            <a:ext cx="599440" cy="38945"/>
          </a:xfrm>
          <a:custGeom>
            <a:avLst/>
            <a:gdLst/>
            <a:ahLst/>
            <a:cxnLst/>
            <a:rect l="l" t="t" r="r" b="b"/>
            <a:pathLst>
              <a:path w="449580" h="29210">
                <a:moveTo>
                  <a:pt x="0" y="0"/>
                </a:moveTo>
                <a:lnTo>
                  <a:pt x="449194" y="0"/>
                </a:lnTo>
                <a:lnTo>
                  <a:pt x="449194" y="29143"/>
                </a:lnTo>
                <a:lnTo>
                  <a:pt x="0" y="29143"/>
                </a:lnTo>
                <a:lnTo>
                  <a:pt x="0" y="0"/>
                </a:lnTo>
                <a:close/>
              </a:path>
            </a:pathLst>
          </a:custGeom>
          <a:solidFill>
            <a:srgbClr val="4285F4"/>
          </a:solidFill>
        </p:spPr>
        <p:txBody>
          <a:bodyPr wrap="square" lIns="0" tIns="0" rIns="0" bIns="0" rtlCol="0"/>
          <a:lstStyle/>
          <a:p>
            <a:endParaRPr sz="2400" dirty="0"/>
          </a:p>
        </p:txBody>
      </p:sp>
      <p:sp>
        <p:nvSpPr>
          <p:cNvPr id="5" name="object 5"/>
          <p:cNvSpPr/>
          <p:nvPr/>
        </p:nvSpPr>
        <p:spPr>
          <a:xfrm>
            <a:off x="1114545" y="6819142"/>
            <a:ext cx="599440" cy="38945"/>
          </a:xfrm>
          <a:custGeom>
            <a:avLst/>
            <a:gdLst/>
            <a:ahLst/>
            <a:cxnLst/>
            <a:rect l="l" t="t" r="r" b="b"/>
            <a:pathLst>
              <a:path w="449580" h="29210">
                <a:moveTo>
                  <a:pt x="0" y="0"/>
                </a:moveTo>
                <a:lnTo>
                  <a:pt x="449194" y="0"/>
                </a:lnTo>
                <a:lnTo>
                  <a:pt x="449194" y="29143"/>
                </a:lnTo>
                <a:lnTo>
                  <a:pt x="0" y="29143"/>
                </a:lnTo>
                <a:lnTo>
                  <a:pt x="0" y="0"/>
                </a:lnTo>
                <a:close/>
              </a:path>
            </a:pathLst>
          </a:custGeom>
          <a:solidFill>
            <a:srgbClr val="EA4335"/>
          </a:solidFill>
        </p:spPr>
        <p:txBody>
          <a:bodyPr wrap="square" lIns="0" tIns="0" rIns="0" bIns="0" rtlCol="0"/>
          <a:lstStyle/>
          <a:p>
            <a:endParaRPr sz="2400" dirty="0"/>
          </a:p>
        </p:txBody>
      </p:sp>
      <p:sp>
        <p:nvSpPr>
          <p:cNvPr id="6" name="object 6"/>
          <p:cNvSpPr/>
          <p:nvPr/>
        </p:nvSpPr>
        <p:spPr>
          <a:xfrm>
            <a:off x="2312405" y="6819142"/>
            <a:ext cx="599440" cy="38945"/>
          </a:xfrm>
          <a:custGeom>
            <a:avLst/>
            <a:gdLst/>
            <a:ahLst/>
            <a:cxnLst/>
            <a:rect l="l" t="t" r="r" b="b"/>
            <a:pathLst>
              <a:path w="449580" h="29210">
                <a:moveTo>
                  <a:pt x="0" y="0"/>
                </a:moveTo>
                <a:lnTo>
                  <a:pt x="449194" y="0"/>
                </a:lnTo>
                <a:lnTo>
                  <a:pt x="449194" y="29143"/>
                </a:lnTo>
                <a:lnTo>
                  <a:pt x="0" y="29143"/>
                </a:lnTo>
                <a:lnTo>
                  <a:pt x="0" y="0"/>
                </a:lnTo>
                <a:close/>
              </a:path>
            </a:pathLst>
          </a:custGeom>
          <a:solidFill>
            <a:srgbClr val="34A853"/>
          </a:solidFill>
        </p:spPr>
        <p:txBody>
          <a:bodyPr wrap="square" lIns="0" tIns="0" rIns="0" bIns="0" rtlCol="0"/>
          <a:lstStyle/>
          <a:p>
            <a:endParaRPr sz="2400" dirty="0"/>
          </a:p>
        </p:txBody>
      </p:sp>
      <p:sp>
        <p:nvSpPr>
          <p:cNvPr id="7" name="object 7"/>
          <p:cNvSpPr/>
          <p:nvPr/>
        </p:nvSpPr>
        <p:spPr>
          <a:xfrm>
            <a:off x="1713465" y="6819142"/>
            <a:ext cx="599440" cy="38945"/>
          </a:xfrm>
          <a:custGeom>
            <a:avLst/>
            <a:gdLst/>
            <a:ahLst/>
            <a:cxnLst/>
            <a:rect l="l" t="t" r="r" b="b"/>
            <a:pathLst>
              <a:path w="449580" h="29210">
                <a:moveTo>
                  <a:pt x="0" y="0"/>
                </a:moveTo>
                <a:lnTo>
                  <a:pt x="449194" y="0"/>
                </a:lnTo>
                <a:lnTo>
                  <a:pt x="449194" y="29143"/>
                </a:lnTo>
                <a:lnTo>
                  <a:pt x="0" y="29143"/>
                </a:lnTo>
                <a:lnTo>
                  <a:pt x="0" y="0"/>
                </a:lnTo>
                <a:close/>
              </a:path>
            </a:pathLst>
          </a:custGeom>
          <a:solidFill>
            <a:srgbClr val="FABB05"/>
          </a:solidFill>
        </p:spPr>
        <p:txBody>
          <a:bodyPr wrap="square" lIns="0" tIns="0" rIns="0" bIns="0" rtlCol="0"/>
          <a:lstStyle/>
          <a:p>
            <a:endParaRPr sz="2400" dirty="0"/>
          </a:p>
        </p:txBody>
      </p:sp>
      <p:sp>
        <p:nvSpPr>
          <p:cNvPr id="8" name="object 8"/>
          <p:cNvSpPr/>
          <p:nvPr/>
        </p:nvSpPr>
        <p:spPr>
          <a:xfrm>
            <a:off x="515501" y="6330600"/>
            <a:ext cx="1157401" cy="207365"/>
          </a:xfrm>
          <a:prstGeom prst="rect">
            <a:avLst/>
          </a:prstGeom>
          <a:blipFill>
            <a:blip r:embed="rId4" cstate="print"/>
            <a:stretch>
              <a:fillRect/>
            </a:stretch>
          </a:blipFill>
        </p:spPr>
        <p:txBody>
          <a:bodyPr wrap="square" lIns="0" tIns="0" rIns="0" bIns="0" rtlCol="0"/>
          <a:lstStyle/>
          <a:p>
            <a:endParaRPr sz="2400" dirty="0"/>
          </a:p>
        </p:txBody>
      </p:sp>
      <p:sp>
        <p:nvSpPr>
          <p:cNvPr id="9" name="object 9"/>
          <p:cNvSpPr txBox="1"/>
          <p:nvPr/>
        </p:nvSpPr>
        <p:spPr>
          <a:xfrm>
            <a:off x="9782434" y="371134"/>
            <a:ext cx="2066713" cy="2679451"/>
          </a:xfrm>
          <a:prstGeom prst="rect">
            <a:avLst/>
          </a:prstGeom>
        </p:spPr>
        <p:txBody>
          <a:bodyPr vert="horz" wrap="square" lIns="0" tIns="0" rIns="0" bIns="0" rtlCol="0">
            <a:spAutoFit/>
          </a:bodyPr>
          <a:lstStyle/>
          <a:p>
            <a:pPr>
              <a:lnSpc>
                <a:spcPts val="1473"/>
              </a:lnSpc>
            </a:pPr>
            <a:r>
              <a:rPr sz="1333" spc="-7" dirty="0">
                <a:solidFill>
                  <a:srgbClr val="4285F4"/>
                </a:solidFill>
                <a:latin typeface="Arial"/>
                <a:cs typeface="Arial"/>
              </a:rPr>
              <a:t>This top layer is </a:t>
            </a:r>
            <a:r>
              <a:rPr sz="1333" dirty="0">
                <a:solidFill>
                  <a:srgbClr val="4285F4"/>
                </a:solidFill>
                <a:latin typeface="Arial"/>
                <a:cs typeface="Arial"/>
              </a:rPr>
              <a:t>a mask.</a:t>
            </a:r>
            <a:r>
              <a:rPr sz="1333" spc="-120" dirty="0">
                <a:solidFill>
                  <a:srgbClr val="4285F4"/>
                </a:solidFill>
                <a:latin typeface="Arial"/>
                <a:cs typeface="Arial"/>
              </a:rPr>
              <a:t> </a:t>
            </a:r>
            <a:r>
              <a:rPr sz="1333" spc="-7" dirty="0">
                <a:solidFill>
                  <a:srgbClr val="4285F4"/>
                </a:solidFill>
                <a:latin typeface="Arial"/>
                <a:cs typeface="Arial"/>
              </a:rPr>
              <a:t>To</a:t>
            </a:r>
            <a:endParaRPr sz="1333" dirty="0">
              <a:latin typeface="Arial"/>
              <a:cs typeface="Arial"/>
            </a:endParaRPr>
          </a:p>
          <a:p>
            <a:pPr marR="44026"/>
            <a:r>
              <a:rPr sz="1333" spc="-7" dirty="0">
                <a:solidFill>
                  <a:srgbClr val="4285F4"/>
                </a:solidFill>
                <a:latin typeface="Arial"/>
                <a:cs typeface="Arial"/>
              </a:rPr>
              <a:t>alter the image </a:t>
            </a:r>
            <a:r>
              <a:rPr sz="1333" dirty="0">
                <a:solidFill>
                  <a:srgbClr val="4285F4"/>
                </a:solidFill>
                <a:latin typeface="Arial"/>
                <a:cs typeface="Arial"/>
              </a:rPr>
              <a:t>(and</a:t>
            </a:r>
            <a:r>
              <a:rPr sz="1333" spc="-113" dirty="0">
                <a:solidFill>
                  <a:srgbClr val="4285F4"/>
                </a:solidFill>
                <a:latin typeface="Arial"/>
                <a:cs typeface="Arial"/>
              </a:rPr>
              <a:t> </a:t>
            </a:r>
            <a:r>
              <a:rPr sz="1333" spc="-7" dirty="0">
                <a:solidFill>
                  <a:srgbClr val="4285F4"/>
                </a:solidFill>
                <a:latin typeface="Arial"/>
                <a:cs typeface="Arial"/>
              </a:rPr>
              <a:t>delete  this text box) go to </a:t>
            </a:r>
            <a:r>
              <a:rPr sz="1333" b="1" dirty="0">
                <a:solidFill>
                  <a:srgbClr val="4285F4"/>
                </a:solidFill>
                <a:latin typeface="Arial"/>
                <a:cs typeface="Arial"/>
              </a:rPr>
              <a:t>“View”  </a:t>
            </a:r>
            <a:r>
              <a:rPr sz="1333" b="1" spc="-7" dirty="0">
                <a:solidFill>
                  <a:srgbClr val="4285F4"/>
                </a:solidFill>
                <a:latin typeface="Arial"/>
                <a:cs typeface="Arial"/>
              </a:rPr>
              <a:t>in </a:t>
            </a:r>
            <a:r>
              <a:rPr sz="1333" b="1" dirty="0">
                <a:solidFill>
                  <a:srgbClr val="4285F4"/>
                </a:solidFill>
                <a:latin typeface="Arial"/>
                <a:cs typeface="Arial"/>
              </a:rPr>
              <a:t>the toolbar then  “Master” </a:t>
            </a:r>
            <a:r>
              <a:rPr sz="1333" spc="-7" dirty="0">
                <a:solidFill>
                  <a:srgbClr val="4285F4"/>
                </a:solidFill>
                <a:latin typeface="Arial"/>
                <a:cs typeface="Arial"/>
              </a:rPr>
              <a:t>and </a:t>
            </a:r>
            <a:r>
              <a:rPr sz="1333" dirty="0">
                <a:solidFill>
                  <a:srgbClr val="4285F4"/>
                </a:solidFill>
                <a:latin typeface="Arial"/>
                <a:cs typeface="Arial"/>
              </a:rPr>
              <a:t>make  </a:t>
            </a:r>
            <a:r>
              <a:rPr sz="1333" spc="-7" dirty="0">
                <a:solidFill>
                  <a:srgbClr val="4285F4"/>
                </a:solidFill>
                <a:latin typeface="Arial"/>
                <a:cs typeface="Arial"/>
              </a:rPr>
              <a:t>adjustments</a:t>
            </a:r>
            <a:r>
              <a:rPr sz="1333" spc="-20" dirty="0">
                <a:solidFill>
                  <a:srgbClr val="4285F4"/>
                </a:solidFill>
                <a:latin typeface="Arial"/>
                <a:cs typeface="Arial"/>
              </a:rPr>
              <a:t> </a:t>
            </a:r>
            <a:r>
              <a:rPr sz="1333" spc="-7" dirty="0">
                <a:solidFill>
                  <a:srgbClr val="4285F4"/>
                </a:solidFill>
                <a:latin typeface="Arial"/>
                <a:cs typeface="Arial"/>
              </a:rPr>
              <a:t>there.</a:t>
            </a:r>
            <a:endParaRPr sz="1333" dirty="0">
              <a:latin typeface="Arial"/>
              <a:cs typeface="Arial"/>
            </a:endParaRPr>
          </a:p>
          <a:p>
            <a:pPr>
              <a:spcBef>
                <a:spcPts val="67"/>
              </a:spcBef>
            </a:pPr>
            <a:endParaRPr sz="1333" dirty="0">
              <a:latin typeface="Arial"/>
              <a:cs typeface="Arial"/>
            </a:endParaRPr>
          </a:p>
          <a:p>
            <a:pPr marR="119377"/>
            <a:r>
              <a:rPr sz="1333" spc="-7" dirty="0">
                <a:solidFill>
                  <a:srgbClr val="4285F4"/>
                </a:solidFill>
                <a:latin typeface="Arial"/>
                <a:cs typeface="Arial"/>
              </a:rPr>
              <a:t>Right </a:t>
            </a:r>
            <a:r>
              <a:rPr sz="1333" dirty="0">
                <a:solidFill>
                  <a:srgbClr val="4285F4"/>
                </a:solidFill>
                <a:latin typeface="Arial"/>
                <a:cs typeface="Arial"/>
              </a:rPr>
              <a:t>click </a:t>
            </a:r>
            <a:r>
              <a:rPr sz="1333" spc="-7" dirty="0">
                <a:solidFill>
                  <a:srgbClr val="4285F4"/>
                </a:solidFill>
                <a:latin typeface="Arial"/>
                <a:cs typeface="Arial"/>
              </a:rPr>
              <a:t>on it, then</a:t>
            </a:r>
            <a:r>
              <a:rPr sz="1333" spc="-120" dirty="0">
                <a:solidFill>
                  <a:srgbClr val="4285F4"/>
                </a:solidFill>
                <a:latin typeface="Arial"/>
                <a:cs typeface="Arial"/>
              </a:rPr>
              <a:t> </a:t>
            </a:r>
            <a:r>
              <a:rPr sz="1333" dirty="0">
                <a:solidFill>
                  <a:srgbClr val="4285F4"/>
                </a:solidFill>
                <a:latin typeface="Arial"/>
                <a:cs typeface="Arial"/>
              </a:rPr>
              <a:t>click  </a:t>
            </a:r>
            <a:r>
              <a:rPr sz="1333" spc="-7" dirty="0">
                <a:solidFill>
                  <a:srgbClr val="4285F4"/>
                </a:solidFill>
                <a:latin typeface="Arial"/>
                <a:cs typeface="Arial"/>
              </a:rPr>
              <a:t>Order </a:t>
            </a:r>
            <a:r>
              <a:rPr sz="1333" dirty="0">
                <a:solidFill>
                  <a:srgbClr val="4285F4"/>
                </a:solidFill>
                <a:latin typeface="Arial"/>
                <a:cs typeface="Arial"/>
              </a:rPr>
              <a:t>/ </a:t>
            </a:r>
            <a:r>
              <a:rPr sz="1333" spc="-7" dirty="0">
                <a:solidFill>
                  <a:srgbClr val="4285F4"/>
                </a:solidFill>
                <a:latin typeface="Arial"/>
                <a:cs typeface="Arial"/>
              </a:rPr>
              <a:t>Send to</a:t>
            </a:r>
            <a:r>
              <a:rPr sz="1333" spc="-53" dirty="0">
                <a:solidFill>
                  <a:srgbClr val="4285F4"/>
                </a:solidFill>
                <a:latin typeface="Arial"/>
                <a:cs typeface="Arial"/>
              </a:rPr>
              <a:t> </a:t>
            </a:r>
            <a:r>
              <a:rPr sz="1333" spc="-7" dirty="0">
                <a:solidFill>
                  <a:srgbClr val="4285F4"/>
                </a:solidFill>
                <a:latin typeface="Arial"/>
                <a:cs typeface="Arial"/>
              </a:rPr>
              <a:t>back.</a:t>
            </a:r>
            <a:endParaRPr sz="1333" dirty="0">
              <a:latin typeface="Arial"/>
              <a:cs typeface="Arial"/>
            </a:endParaRPr>
          </a:p>
          <a:p>
            <a:pPr>
              <a:spcBef>
                <a:spcPts val="67"/>
              </a:spcBef>
            </a:pPr>
            <a:endParaRPr sz="1333" dirty="0">
              <a:latin typeface="Arial"/>
              <a:cs typeface="Arial"/>
            </a:endParaRPr>
          </a:p>
          <a:p>
            <a:pPr>
              <a:lnSpc>
                <a:spcPct val="100000"/>
              </a:lnSpc>
            </a:pPr>
            <a:r>
              <a:rPr sz="1333" spc="-7" dirty="0">
                <a:solidFill>
                  <a:srgbClr val="4285F4"/>
                </a:solidFill>
                <a:latin typeface="Arial"/>
                <a:cs typeface="Arial"/>
              </a:rPr>
              <a:t>Replace the photo layer,  then </a:t>
            </a:r>
            <a:r>
              <a:rPr sz="1333" dirty="0">
                <a:solidFill>
                  <a:srgbClr val="4285F4"/>
                </a:solidFill>
                <a:latin typeface="Arial"/>
                <a:cs typeface="Arial"/>
              </a:rPr>
              <a:t>send your </a:t>
            </a:r>
            <a:r>
              <a:rPr sz="1333" spc="-7" dirty="0">
                <a:solidFill>
                  <a:srgbClr val="4285F4"/>
                </a:solidFill>
                <a:latin typeface="Arial"/>
                <a:cs typeface="Arial"/>
              </a:rPr>
              <a:t>photo to</a:t>
            </a:r>
            <a:r>
              <a:rPr sz="1333" spc="-133" dirty="0">
                <a:solidFill>
                  <a:srgbClr val="4285F4"/>
                </a:solidFill>
                <a:latin typeface="Arial"/>
                <a:cs typeface="Arial"/>
              </a:rPr>
              <a:t> </a:t>
            </a:r>
            <a:r>
              <a:rPr sz="1333" spc="-7" dirty="0">
                <a:solidFill>
                  <a:srgbClr val="4285F4"/>
                </a:solidFill>
                <a:latin typeface="Arial"/>
                <a:cs typeface="Arial"/>
              </a:rPr>
              <a:t>the  back the </a:t>
            </a:r>
            <a:r>
              <a:rPr sz="1333" dirty="0">
                <a:solidFill>
                  <a:srgbClr val="4285F4"/>
                </a:solidFill>
                <a:latin typeface="Arial"/>
                <a:cs typeface="Arial"/>
              </a:rPr>
              <a:t>same</a:t>
            </a:r>
            <a:r>
              <a:rPr sz="1333" spc="-33" dirty="0">
                <a:solidFill>
                  <a:srgbClr val="4285F4"/>
                </a:solidFill>
                <a:latin typeface="Arial"/>
                <a:cs typeface="Arial"/>
              </a:rPr>
              <a:t> </a:t>
            </a:r>
            <a:r>
              <a:rPr sz="1333" spc="-7" dirty="0">
                <a:solidFill>
                  <a:srgbClr val="4285F4"/>
                </a:solidFill>
                <a:latin typeface="Arial"/>
                <a:cs typeface="Arial"/>
              </a:rPr>
              <a:t>way.</a:t>
            </a:r>
            <a:endParaRPr sz="1333" dirty="0">
              <a:latin typeface="Arial"/>
              <a:cs typeface="Arial"/>
            </a:endParaRPr>
          </a:p>
        </p:txBody>
      </p:sp>
      <p:sp>
        <p:nvSpPr>
          <p:cNvPr id="10" name="object 10"/>
          <p:cNvSpPr/>
          <p:nvPr/>
        </p:nvSpPr>
        <p:spPr>
          <a:xfrm>
            <a:off x="6585733" y="1"/>
            <a:ext cx="5584699" cy="6857967"/>
          </a:xfrm>
          <a:prstGeom prst="rect">
            <a:avLst/>
          </a:prstGeom>
          <a:blipFill>
            <a:blip r:embed="rId5" cstate="print"/>
            <a:stretch>
              <a:fillRect/>
            </a:stretch>
          </a:blipFill>
        </p:spPr>
        <p:txBody>
          <a:bodyPr wrap="square" lIns="0" tIns="0" rIns="0" bIns="0" rtlCol="0"/>
          <a:lstStyle/>
          <a:p>
            <a:endParaRPr sz="2400" dirty="0"/>
          </a:p>
        </p:txBody>
      </p:sp>
      <p:sp>
        <p:nvSpPr>
          <p:cNvPr id="11" name="object 11"/>
          <p:cNvSpPr/>
          <p:nvPr/>
        </p:nvSpPr>
        <p:spPr>
          <a:xfrm>
            <a:off x="1" y="1"/>
            <a:ext cx="10107103" cy="6857999"/>
          </a:xfrm>
          <a:prstGeom prst="rect">
            <a:avLst/>
          </a:prstGeom>
          <a:blipFill>
            <a:blip r:embed="rId3" cstate="print"/>
            <a:stretch>
              <a:fillRect/>
            </a:stretch>
          </a:blipFill>
        </p:spPr>
        <p:txBody>
          <a:bodyPr wrap="square" lIns="0" tIns="0" rIns="0" bIns="0" rtlCol="0"/>
          <a:lstStyle/>
          <a:p>
            <a:endParaRPr sz="2400" dirty="0"/>
          </a:p>
        </p:txBody>
      </p:sp>
      <p:sp>
        <p:nvSpPr>
          <p:cNvPr id="12" name="object 12"/>
          <p:cNvSpPr/>
          <p:nvPr/>
        </p:nvSpPr>
        <p:spPr>
          <a:xfrm>
            <a:off x="515615" y="6819142"/>
            <a:ext cx="599440" cy="38945"/>
          </a:xfrm>
          <a:custGeom>
            <a:avLst/>
            <a:gdLst/>
            <a:ahLst/>
            <a:cxnLst/>
            <a:rect l="l" t="t" r="r" b="b"/>
            <a:pathLst>
              <a:path w="449580" h="29210">
                <a:moveTo>
                  <a:pt x="0" y="0"/>
                </a:moveTo>
                <a:lnTo>
                  <a:pt x="449194" y="0"/>
                </a:lnTo>
                <a:lnTo>
                  <a:pt x="449194" y="29143"/>
                </a:lnTo>
                <a:lnTo>
                  <a:pt x="0" y="29143"/>
                </a:lnTo>
                <a:lnTo>
                  <a:pt x="0" y="0"/>
                </a:lnTo>
                <a:close/>
              </a:path>
            </a:pathLst>
          </a:custGeom>
          <a:solidFill>
            <a:srgbClr val="4285F4"/>
          </a:solidFill>
        </p:spPr>
        <p:txBody>
          <a:bodyPr wrap="square" lIns="0" tIns="0" rIns="0" bIns="0" rtlCol="0"/>
          <a:lstStyle/>
          <a:p>
            <a:endParaRPr sz="2400" dirty="0"/>
          </a:p>
        </p:txBody>
      </p:sp>
      <p:sp>
        <p:nvSpPr>
          <p:cNvPr id="13" name="object 13"/>
          <p:cNvSpPr/>
          <p:nvPr/>
        </p:nvSpPr>
        <p:spPr>
          <a:xfrm>
            <a:off x="1114545" y="6819142"/>
            <a:ext cx="599440" cy="38945"/>
          </a:xfrm>
          <a:custGeom>
            <a:avLst/>
            <a:gdLst/>
            <a:ahLst/>
            <a:cxnLst/>
            <a:rect l="l" t="t" r="r" b="b"/>
            <a:pathLst>
              <a:path w="449580" h="29210">
                <a:moveTo>
                  <a:pt x="0" y="0"/>
                </a:moveTo>
                <a:lnTo>
                  <a:pt x="449194" y="0"/>
                </a:lnTo>
                <a:lnTo>
                  <a:pt x="449194" y="29143"/>
                </a:lnTo>
                <a:lnTo>
                  <a:pt x="0" y="29143"/>
                </a:lnTo>
                <a:lnTo>
                  <a:pt x="0" y="0"/>
                </a:lnTo>
                <a:close/>
              </a:path>
            </a:pathLst>
          </a:custGeom>
          <a:solidFill>
            <a:srgbClr val="EA4335"/>
          </a:solidFill>
        </p:spPr>
        <p:txBody>
          <a:bodyPr wrap="square" lIns="0" tIns="0" rIns="0" bIns="0" rtlCol="0"/>
          <a:lstStyle/>
          <a:p>
            <a:endParaRPr sz="2400" dirty="0"/>
          </a:p>
        </p:txBody>
      </p:sp>
      <p:sp>
        <p:nvSpPr>
          <p:cNvPr id="14" name="object 14"/>
          <p:cNvSpPr/>
          <p:nvPr/>
        </p:nvSpPr>
        <p:spPr>
          <a:xfrm>
            <a:off x="2312405" y="6819142"/>
            <a:ext cx="599440" cy="38945"/>
          </a:xfrm>
          <a:custGeom>
            <a:avLst/>
            <a:gdLst/>
            <a:ahLst/>
            <a:cxnLst/>
            <a:rect l="l" t="t" r="r" b="b"/>
            <a:pathLst>
              <a:path w="449580" h="29210">
                <a:moveTo>
                  <a:pt x="0" y="0"/>
                </a:moveTo>
                <a:lnTo>
                  <a:pt x="449194" y="0"/>
                </a:lnTo>
                <a:lnTo>
                  <a:pt x="449194" y="29143"/>
                </a:lnTo>
                <a:lnTo>
                  <a:pt x="0" y="29143"/>
                </a:lnTo>
                <a:lnTo>
                  <a:pt x="0" y="0"/>
                </a:lnTo>
                <a:close/>
              </a:path>
            </a:pathLst>
          </a:custGeom>
          <a:solidFill>
            <a:srgbClr val="34A853"/>
          </a:solidFill>
        </p:spPr>
        <p:txBody>
          <a:bodyPr wrap="square" lIns="0" tIns="0" rIns="0" bIns="0" rtlCol="0"/>
          <a:lstStyle/>
          <a:p>
            <a:endParaRPr sz="2400" dirty="0"/>
          </a:p>
        </p:txBody>
      </p:sp>
      <p:sp>
        <p:nvSpPr>
          <p:cNvPr id="15" name="object 15"/>
          <p:cNvSpPr/>
          <p:nvPr/>
        </p:nvSpPr>
        <p:spPr>
          <a:xfrm>
            <a:off x="1713465" y="6819142"/>
            <a:ext cx="599440" cy="38945"/>
          </a:xfrm>
          <a:custGeom>
            <a:avLst/>
            <a:gdLst/>
            <a:ahLst/>
            <a:cxnLst/>
            <a:rect l="l" t="t" r="r" b="b"/>
            <a:pathLst>
              <a:path w="449580" h="29210">
                <a:moveTo>
                  <a:pt x="0" y="0"/>
                </a:moveTo>
                <a:lnTo>
                  <a:pt x="449194" y="0"/>
                </a:lnTo>
                <a:lnTo>
                  <a:pt x="449194" y="29143"/>
                </a:lnTo>
                <a:lnTo>
                  <a:pt x="0" y="29143"/>
                </a:lnTo>
                <a:lnTo>
                  <a:pt x="0" y="0"/>
                </a:lnTo>
                <a:close/>
              </a:path>
            </a:pathLst>
          </a:custGeom>
          <a:solidFill>
            <a:srgbClr val="FABB05"/>
          </a:solidFill>
        </p:spPr>
        <p:txBody>
          <a:bodyPr wrap="square" lIns="0" tIns="0" rIns="0" bIns="0" rtlCol="0"/>
          <a:lstStyle/>
          <a:p>
            <a:endParaRPr sz="2400" dirty="0"/>
          </a:p>
        </p:txBody>
      </p:sp>
      <p:sp>
        <p:nvSpPr>
          <p:cNvPr id="16" name="object 16"/>
          <p:cNvSpPr/>
          <p:nvPr/>
        </p:nvSpPr>
        <p:spPr>
          <a:xfrm>
            <a:off x="515501" y="6330600"/>
            <a:ext cx="1157401" cy="207365"/>
          </a:xfrm>
          <a:prstGeom prst="rect">
            <a:avLst/>
          </a:prstGeom>
          <a:blipFill>
            <a:blip r:embed="rId4" cstate="print"/>
            <a:stretch>
              <a:fillRect/>
            </a:stretch>
          </a:blipFill>
        </p:spPr>
        <p:txBody>
          <a:bodyPr wrap="square" lIns="0" tIns="0" rIns="0" bIns="0" rtlCol="0"/>
          <a:lstStyle/>
          <a:p>
            <a:endParaRPr sz="2400" dirty="0"/>
          </a:p>
        </p:txBody>
      </p:sp>
      <p:sp>
        <p:nvSpPr>
          <p:cNvPr id="36" name="object 6">
            <a:extLst>
              <a:ext uri="{FF2B5EF4-FFF2-40B4-BE49-F238E27FC236}">
                <a16:creationId xmlns:a16="http://schemas.microsoft.com/office/drawing/2014/main" id="{6983C9D7-4C57-4F17-8E6C-6456F8D5F9BD}"/>
              </a:ext>
            </a:extLst>
          </p:cNvPr>
          <p:cNvSpPr txBox="1">
            <a:spLocks noGrp="1"/>
          </p:cNvSpPr>
          <p:nvPr>
            <p:ph type="title"/>
          </p:nvPr>
        </p:nvSpPr>
        <p:spPr>
          <a:xfrm>
            <a:off x="85071" y="443805"/>
            <a:ext cx="7470249" cy="371041"/>
          </a:xfrm>
          <a:prstGeom prst="rect">
            <a:avLst/>
          </a:prstGeom>
        </p:spPr>
        <p:txBody>
          <a:bodyPr vert="horz" wrap="square" lIns="0" tIns="16933" rIns="0" bIns="0" rtlCol="0" anchor="ctr">
            <a:spAutoFit/>
          </a:bodyPr>
          <a:lstStyle/>
          <a:p>
            <a:pPr marL="240030" marR="229870">
              <a:lnSpc>
                <a:spcPts val="2707"/>
              </a:lnSpc>
              <a:spcBef>
                <a:spcPts val="233"/>
              </a:spcBef>
            </a:pPr>
            <a:r>
              <a:rPr lang="en-US" sz="3200" spc="-7" dirty="0">
                <a:solidFill>
                  <a:srgbClr val="414141"/>
                </a:solidFill>
                <a:latin typeface="Trebuchet MS"/>
                <a:ea typeface="+mn-ea"/>
                <a:cs typeface="Arial"/>
              </a:rPr>
              <a:t>Setting Up BigQuery</a:t>
            </a:r>
            <a:endParaRPr lang="en-US" sz="3200" spc="-7" dirty="0">
              <a:solidFill>
                <a:srgbClr val="414141"/>
              </a:solidFill>
              <a:latin typeface="Trebuchet MS" panose="020B0603020202020204" pitchFamily="34" charset="0"/>
              <a:ea typeface="+mn-ea"/>
              <a:cs typeface="Arial"/>
            </a:endParaRPr>
          </a:p>
        </p:txBody>
      </p:sp>
      <p:sp>
        <p:nvSpPr>
          <p:cNvPr id="19" name="TextBox 1">
            <a:extLst>
              <a:ext uri="{FF2B5EF4-FFF2-40B4-BE49-F238E27FC236}">
                <a16:creationId xmlns:a16="http://schemas.microsoft.com/office/drawing/2014/main" id="{B26745A2-EF11-4F1A-8F74-11BD27F6DC35}"/>
              </a:ext>
            </a:extLst>
          </p:cNvPr>
          <p:cNvSpPr txBox="1"/>
          <p:nvPr/>
        </p:nvSpPr>
        <p:spPr>
          <a:xfrm>
            <a:off x="393031" y="1054768"/>
            <a:ext cx="6412830" cy="498598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90000"/>
              </a:lnSpc>
              <a:spcBef>
                <a:spcPts val="1000"/>
              </a:spcBef>
              <a:buFont typeface="Arial"/>
              <a:buChar char="•"/>
            </a:pPr>
            <a:r>
              <a:rPr lang="en-US" dirty="0">
                <a:latin typeface="Trebuchet MS"/>
                <a:cs typeface="Calibri"/>
              </a:rPr>
              <a:t>Registering for a Google Cloud account is free, and Google provides a $300 credit for the first 12 months of set-up</a:t>
            </a:r>
          </a:p>
          <a:p>
            <a:pPr marL="285750" indent="-285750">
              <a:lnSpc>
                <a:spcPct val="90000"/>
              </a:lnSpc>
              <a:spcBef>
                <a:spcPts val="1000"/>
              </a:spcBef>
              <a:buFont typeface="Arial"/>
              <a:buChar char="•"/>
            </a:pPr>
            <a:r>
              <a:rPr lang="en-US" dirty="0">
                <a:latin typeface="Trebuchet MS"/>
                <a:cs typeface="Calibri"/>
              </a:rPr>
              <a:t>In the simplest case, this credit will be utilized for </a:t>
            </a:r>
            <a:r>
              <a:rPr lang="en-US" b="1" dirty="0">
                <a:latin typeface="Trebuchet MS"/>
                <a:cs typeface="Calibri"/>
              </a:rPr>
              <a:t>storing, retrieving, and querying data on BigQuery</a:t>
            </a:r>
          </a:p>
          <a:p>
            <a:pPr marL="285750" indent="-285750">
              <a:lnSpc>
                <a:spcPct val="90000"/>
              </a:lnSpc>
              <a:spcBef>
                <a:spcPts val="1000"/>
              </a:spcBef>
              <a:buFont typeface="Arial"/>
              <a:buChar char="•"/>
            </a:pPr>
            <a:r>
              <a:rPr lang="en-US" i="1" dirty="0">
                <a:latin typeface="Trebuchet MS"/>
                <a:cs typeface="Calibri"/>
              </a:rPr>
              <a:t>Setting Up a Google Cloud Account</a:t>
            </a:r>
          </a:p>
          <a:p>
            <a:pPr marL="742950" lvl="1" indent="-285750">
              <a:lnSpc>
                <a:spcPct val="90000"/>
              </a:lnSpc>
              <a:spcBef>
                <a:spcPts val="1000"/>
              </a:spcBef>
              <a:buFont typeface="Arial"/>
              <a:buChar char="•"/>
            </a:pPr>
            <a:r>
              <a:rPr lang="en-US" dirty="0">
                <a:latin typeface="Trebuchet MS"/>
                <a:cs typeface="Calibri"/>
              </a:rPr>
              <a:t>Visit </a:t>
            </a:r>
            <a:r>
              <a:rPr lang="en-US" dirty="0">
                <a:latin typeface="Trebuchet MS"/>
                <a:cs typeface="Calibri"/>
                <a:hlinkClick r:id="rId6"/>
              </a:rPr>
              <a:t>https://cloud.google.com/</a:t>
            </a:r>
            <a:r>
              <a:rPr lang="en-US" dirty="0">
                <a:latin typeface="Trebuchet MS"/>
                <a:cs typeface="Calibri"/>
              </a:rPr>
              <a:t> </a:t>
            </a:r>
          </a:p>
          <a:p>
            <a:pPr marL="742950" lvl="1" indent="-285750">
              <a:lnSpc>
                <a:spcPct val="90000"/>
              </a:lnSpc>
              <a:spcBef>
                <a:spcPts val="1000"/>
              </a:spcBef>
              <a:buFont typeface="Arial"/>
              <a:buChar char="•"/>
            </a:pPr>
            <a:r>
              <a:rPr lang="en-US" dirty="0">
                <a:latin typeface="Trebuchet MS"/>
                <a:cs typeface="Calibri"/>
              </a:rPr>
              <a:t>Click on "Sign-In" OR "Get Started for Free"</a:t>
            </a:r>
          </a:p>
          <a:p>
            <a:pPr marL="742950" lvl="1" indent="-285750">
              <a:lnSpc>
                <a:spcPct val="90000"/>
              </a:lnSpc>
              <a:spcBef>
                <a:spcPts val="1000"/>
              </a:spcBef>
              <a:buFont typeface="Arial"/>
              <a:buChar char="•"/>
            </a:pPr>
            <a:r>
              <a:rPr lang="en-US" dirty="0">
                <a:latin typeface="Trebuchet MS"/>
                <a:cs typeface="Calibri"/>
              </a:rPr>
              <a:t>Once signed in, click on "Console" to visit your Google Cloud dashboard</a:t>
            </a:r>
            <a:endParaRPr lang="en-US" dirty="0">
              <a:latin typeface="Trebuchet MS"/>
            </a:endParaRPr>
          </a:p>
          <a:p>
            <a:pPr marL="742950" lvl="1" indent="-285750">
              <a:lnSpc>
                <a:spcPct val="90000"/>
              </a:lnSpc>
              <a:spcBef>
                <a:spcPts val="1000"/>
              </a:spcBef>
              <a:buFont typeface="Arial"/>
              <a:buChar char="•"/>
            </a:pPr>
            <a:r>
              <a:rPr lang="en-US" dirty="0">
                <a:latin typeface="Trebuchet MS"/>
                <a:cs typeface="Calibri"/>
              </a:rPr>
              <a:t>Pricing starts at:</a:t>
            </a:r>
          </a:p>
          <a:p>
            <a:pPr marL="1200150" lvl="2" indent="-285750">
              <a:lnSpc>
                <a:spcPct val="90000"/>
              </a:lnSpc>
              <a:spcBef>
                <a:spcPts val="1000"/>
              </a:spcBef>
              <a:buFont typeface="Arial"/>
              <a:buChar char="•"/>
            </a:pPr>
            <a:r>
              <a:rPr lang="en-US" dirty="0">
                <a:latin typeface="Trebuchet MS"/>
                <a:cs typeface="Calibri"/>
              </a:rPr>
              <a:t>1 TB Processing: $5 (via BigQuery)</a:t>
            </a:r>
          </a:p>
          <a:p>
            <a:pPr marL="1200150" lvl="2" indent="-285750">
              <a:lnSpc>
                <a:spcPct val="90000"/>
              </a:lnSpc>
              <a:spcBef>
                <a:spcPts val="1000"/>
              </a:spcBef>
              <a:buFont typeface="Arial"/>
              <a:buChar char="•"/>
            </a:pPr>
            <a:r>
              <a:rPr lang="en-US" dirty="0">
                <a:latin typeface="Trebuchet MS"/>
                <a:cs typeface="Calibri"/>
              </a:rPr>
              <a:t>Storage: $0.2 per GB (via Google Cloud Storage)</a:t>
            </a:r>
          </a:p>
          <a:p>
            <a:pPr marL="1657350" lvl="3" indent="-285750">
              <a:lnSpc>
                <a:spcPct val="90000"/>
              </a:lnSpc>
              <a:spcBef>
                <a:spcPts val="1000"/>
              </a:spcBef>
              <a:buFont typeface="Arial"/>
              <a:buChar char="•"/>
            </a:pPr>
            <a:r>
              <a:rPr lang="en-US" i="1" dirty="0">
                <a:latin typeface="Trebuchet MS"/>
                <a:cs typeface="Calibri"/>
              </a:rPr>
              <a:t>Generally cheaper than S3 &amp; Amazon Athena</a:t>
            </a:r>
          </a:p>
        </p:txBody>
      </p:sp>
    </p:spTree>
    <p:extLst>
      <p:ext uri="{BB962C8B-B14F-4D97-AF65-F5344CB8AC3E}">
        <p14:creationId xmlns:p14="http://schemas.microsoft.com/office/powerpoint/2010/main" val="2764752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56" name="Shape 856"/>
          <p:cNvSpPr txBox="1">
            <a:spLocks noGrp="1"/>
          </p:cNvSpPr>
          <p:nvPr>
            <p:ph type="body" idx="1"/>
          </p:nvPr>
        </p:nvSpPr>
        <p:spPr>
          <a:xfrm>
            <a:off x="216433" y="1400233"/>
            <a:ext cx="2659200" cy="3207200"/>
          </a:xfrm>
          <a:prstGeom prst="rect">
            <a:avLst/>
          </a:prstGeom>
          <a:noFill/>
          <a:ln>
            <a:noFill/>
          </a:ln>
        </p:spPr>
        <p:txBody>
          <a:bodyPr vert="horz" lIns="121900" tIns="121900" rIns="121900" bIns="121900" rtlCol="0" anchor="t" anchorCtr="0">
            <a:noAutofit/>
          </a:bodyPr>
          <a:lstStyle/>
          <a:p>
            <a:pPr marL="342900" indent="-342900">
              <a:lnSpc>
                <a:spcPct val="100000"/>
              </a:lnSpc>
              <a:spcBef>
                <a:spcPts val="1333"/>
              </a:spcBef>
              <a:spcAft>
                <a:spcPts val="0"/>
              </a:spcAft>
              <a:buClr>
                <a:srgbClr val="4C8BF5"/>
              </a:buClr>
              <a:buSzPct val="100000"/>
              <a:buFont typeface="Arial" panose="020B0604020202020204" pitchFamily="34" charset="0"/>
              <a:buChar char="•"/>
            </a:pPr>
            <a:r>
              <a:rPr lang="en-US" sz="1300" b="1" dirty="0"/>
              <a:t>A project is a central repository that is registered to your Google Cloud account.</a:t>
            </a:r>
          </a:p>
          <a:p>
            <a:pPr marL="342900" indent="-342900">
              <a:lnSpc>
                <a:spcPct val="100000"/>
              </a:lnSpc>
              <a:spcBef>
                <a:spcPts val="1333"/>
              </a:spcBef>
              <a:spcAft>
                <a:spcPts val="0"/>
              </a:spcAft>
              <a:buClr>
                <a:srgbClr val="4C8BF5"/>
              </a:buClr>
              <a:buSzPct val="100000"/>
              <a:buFont typeface="Arial" panose="020B0604020202020204" pitchFamily="34" charset="0"/>
              <a:buChar char="•"/>
            </a:pPr>
            <a:r>
              <a:rPr lang="en-US" sz="1300" b="1" dirty="0"/>
              <a:t>Each project can contain multiple datasets, and each dataset contains a set of interrelated tables.</a:t>
            </a:r>
          </a:p>
          <a:p>
            <a:pPr marL="342900" indent="-342900">
              <a:lnSpc>
                <a:spcPct val="100000"/>
              </a:lnSpc>
              <a:spcBef>
                <a:spcPts val="1333"/>
              </a:spcBef>
              <a:spcAft>
                <a:spcPts val="0"/>
              </a:spcAft>
              <a:buClr>
                <a:srgbClr val="4C8BF5"/>
              </a:buClr>
              <a:buSzPct val="100000"/>
              <a:buFont typeface="Arial" panose="020B0604020202020204" pitchFamily="34" charset="0"/>
              <a:buChar char="•"/>
            </a:pPr>
            <a:r>
              <a:rPr lang="en-US" sz="1300" b="1" dirty="0"/>
              <a:t>At your Home Console, you can see a project called “My First Project”. Click on the drop-down button next to it.</a:t>
            </a:r>
          </a:p>
          <a:p>
            <a:pPr marL="342900" indent="-342900">
              <a:lnSpc>
                <a:spcPct val="100000"/>
              </a:lnSpc>
              <a:spcBef>
                <a:spcPts val="1333"/>
              </a:spcBef>
              <a:spcAft>
                <a:spcPts val="0"/>
              </a:spcAft>
              <a:buClr>
                <a:srgbClr val="4C8BF5"/>
              </a:buClr>
              <a:buSzPct val="100000"/>
              <a:buFont typeface="Arial" panose="020B0604020202020204" pitchFamily="34" charset="0"/>
              <a:buChar char="•"/>
            </a:pPr>
            <a:r>
              <a:rPr lang="en-US" sz="1300" b="1" dirty="0"/>
              <a:t>Next, click on “New Project” and type a name for your Project.  Each project has a project ID which is often used. (to be continued..)</a:t>
            </a:r>
          </a:p>
          <a:p>
            <a:pPr marL="342900" indent="-342900">
              <a:lnSpc>
                <a:spcPct val="100000"/>
              </a:lnSpc>
              <a:spcBef>
                <a:spcPts val="1333"/>
              </a:spcBef>
              <a:spcAft>
                <a:spcPts val="0"/>
              </a:spcAft>
              <a:buClr>
                <a:srgbClr val="4C8BF5"/>
              </a:buClr>
              <a:buSzPct val="100000"/>
              <a:buFont typeface="Arial" panose="020B0604020202020204" pitchFamily="34" charset="0"/>
              <a:buChar char="•"/>
            </a:pPr>
            <a:endParaRPr lang="en-US" sz="1333" b="1" dirty="0"/>
          </a:p>
          <a:p>
            <a:pPr marL="285750" indent="-285750">
              <a:lnSpc>
                <a:spcPct val="100000"/>
              </a:lnSpc>
              <a:spcBef>
                <a:spcPts val="1333"/>
              </a:spcBef>
              <a:spcAft>
                <a:spcPts val="0"/>
              </a:spcAft>
              <a:buClr>
                <a:schemeClr val="tx1"/>
              </a:buClr>
              <a:buSzPct val="25000"/>
              <a:buFont typeface="Arial" panose="020B0604020202020204" pitchFamily="34" charset="0"/>
              <a:buChar char="•"/>
            </a:pPr>
            <a:endParaRPr lang="en-US" sz="1333" dirty="0"/>
          </a:p>
        </p:txBody>
      </p:sp>
      <p:sp>
        <p:nvSpPr>
          <p:cNvPr id="108" name="object 6">
            <a:extLst>
              <a:ext uri="{FF2B5EF4-FFF2-40B4-BE49-F238E27FC236}">
                <a16:creationId xmlns:a16="http://schemas.microsoft.com/office/drawing/2014/main" id="{C6DE37A0-8D63-4E73-98ED-581744664BD1}"/>
              </a:ext>
            </a:extLst>
          </p:cNvPr>
          <p:cNvSpPr txBox="1">
            <a:spLocks/>
          </p:cNvSpPr>
          <p:nvPr/>
        </p:nvSpPr>
        <p:spPr>
          <a:xfrm>
            <a:off x="85071" y="443805"/>
            <a:ext cx="7470249" cy="371041"/>
          </a:xfrm>
          <a:prstGeom prst="rect">
            <a:avLst/>
          </a:prstGeom>
        </p:spPr>
        <p:txBody>
          <a:bodyPr vert="horz" wrap="square" lIns="0" tIns="1693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40447" marR="230288">
              <a:lnSpc>
                <a:spcPts val="2707"/>
              </a:lnSpc>
              <a:spcBef>
                <a:spcPts val="233"/>
              </a:spcBef>
            </a:pPr>
            <a:r>
              <a:rPr lang="en-US" sz="3200" spc="-7" dirty="0">
                <a:solidFill>
                  <a:srgbClr val="414141"/>
                </a:solidFill>
                <a:latin typeface="Trebuchet MS" panose="020B0603020202020204" pitchFamily="34" charset="0"/>
                <a:ea typeface="+mn-ea"/>
                <a:cs typeface="Arial"/>
              </a:rPr>
              <a:t>Creating a Project (1/2)</a:t>
            </a:r>
          </a:p>
        </p:txBody>
      </p:sp>
      <p:pic>
        <p:nvPicPr>
          <p:cNvPr id="3074" name="Picture 2">
            <a:extLst>
              <a:ext uri="{FF2B5EF4-FFF2-40B4-BE49-F238E27FC236}">
                <a16:creationId xmlns:a16="http://schemas.microsoft.com/office/drawing/2014/main" id="{D40D263E-B5BD-4A35-B402-53781238E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9018" y="585844"/>
            <a:ext cx="5624322" cy="4022313"/>
          </a:xfrm>
          <a:prstGeom prst="rect">
            <a:avLst/>
          </a:prstGeom>
          <a:noFill/>
          <a:ln>
            <a:solidFill>
              <a:srgbClr val="4C8BF5"/>
            </a:solidFill>
          </a:ln>
          <a:extLst>
            <a:ext uri="{909E8E84-426E-40DD-AFC4-6F175D3DCCD1}">
              <a14:hiddenFill xmlns:a14="http://schemas.microsoft.com/office/drawing/2010/main">
                <a:solidFill>
                  <a:srgbClr val="FFFFFF"/>
                </a:solidFill>
              </a14:hiddenFill>
            </a:ext>
          </a:extLst>
        </p:spPr>
      </p:pic>
      <p:pic>
        <p:nvPicPr>
          <p:cNvPr id="111" name="Shape 806">
            <a:extLst>
              <a:ext uri="{FF2B5EF4-FFF2-40B4-BE49-F238E27FC236}">
                <a16:creationId xmlns:a16="http://schemas.microsoft.com/office/drawing/2014/main" id="{8DDC5B7B-D3FA-48C6-BBF9-D9B2F98E2682}"/>
              </a:ext>
            </a:extLst>
          </p:cNvPr>
          <p:cNvPicPr preferRelativeResize="0"/>
          <p:nvPr/>
        </p:nvPicPr>
        <p:blipFill rotWithShape="1">
          <a:blip r:embed="rId4">
            <a:alphaModFix/>
          </a:blip>
          <a:srcRect/>
          <a:stretch/>
        </p:blipFill>
        <p:spPr>
          <a:xfrm>
            <a:off x="10414610" y="114300"/>
            <a:ext cx="1653567" cy="189873"/>
          </a:xfrm>
          <a:prstGeom prst="rect">
            <a:avLst/>
          </a:prstGeom>
          <a:noFill/>
          <a:ln>
            <a:noFill/>
          </a:ln>
        </p:spPr>
      </p:pic>
      <p:pic>
        <p:nvPicPr>
          <p:cNvPr id="3078" name="Picture 6">
            <a:extLst>
              <a:ext uri="{FF2B5EF4-FFF2-40B4-BE49-F238E27FC236}">
                <a16:creationId xmlns:a16="http://schemas.microsoft.com/office/drawing/2014/main" id="{9622E66F-4B74-4803-9055-048222BC89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9018" y="4964013"/>
            <a:ext cx="5624322" cy="1519238"/>
          </a:xfrm>
          <a:prstGeom prst="rect">
            <a:avLst/>
          </a:prstGeom>
          <a:noFill/>
          <a:ln>
            <a:solidFill>
              <a:srgbClr val="4C8BF5"/>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56" name="Shape 856"/>
          <p:cNvSpPr txBox="1">
            <a:spLocks noGrp="1"/>
          </p:cNvSpPr>
          <p:nvPr>
            <p:ph type="body" idx="1"/>
          </p:nvPr>
        </p:nvSpPr>
        <p:spPr>
          <a:xfrm>
            <a:off x="216433" y="1400233"/>
            <a:ext cx="2659200" cy="3207200"/>
          </a:xfrm>
          <a:prstGeom prst="rect">
            <a:avLst/>
          </a:prstGeom>
          <a:noFill/>
          <a:ln>
            <a:noFill/>
          </a:ln>
        </p:spPr>
        <p:txBody>
          <a:bodyPr vert="horz" lIns="121900" tIns="121900" rIns="121900" bIns="121900" rtlCol="0" anchor="t" anchorCtr="0">
            <a:noAutofit/>
          </a:bodyPr>
          <a:lstStyle/>
          <a:p>
            <a:pPr marL="342900" indent="-342900">
              <a:lnSpc>
                <a:spcPct val="100000"/>
              </a:lnSpc>
              <a:spcBef>
                <a:spcPts val="1333"/>
              </a:spcBef>
              <a:spcAft>
                <a:spcPts val="0"/>
              </a:spcAft>
              <a:buClr>
                <a:srgbClr val="4C8BF5"/>
              </a:buClr>
              <a:buSzPct val="100000"/>
              <a:buFont typeface="Arial" panose="020B0604020202020204" pitchFamily="34" charset="0"/>
              <a:buChar char="•"/>
            </a:pPr>
            <a:r>
              <a:rPr lang="en-US" sz="1300" b="1" dirty="0"/>
              <a:t>When a project is created, you must pin it within BigQuery.</a:t>
            </a:r>
            <a:endParaRPr lang="en-US" sz="1333" b="1" dirty="0"/>
          </a:p>
          <a:p>
            <a:pPr marL="342900" indent="-342900">
              <a:lnSpc>
                <a:spcPct val="100000"/>
              </a:lnSpc>
              <a:spcBef>
                <a:spcPts val="1333"/>
              </a:spcBef>
              <a:spcAft>
                <a:spcPts val="0"/>
              </a:spcAft>
              <a:buClr>
                <a:srgbClr val="4C8BF5"/>
              </a:buClr>
              <a:buSzPct val="100000"/>
              <a:buFont typeface="Arial" panose="020B0604020202020204" pitchFamily="34" charset="0"/>
              <a:buChar char="•"/>
            </a:pPr>
            <a:r>
              <a:rPr lang="en-US" sz="1300" b="1" dirty="0"/>
              <a:t>To do this, click on BigQuery under the Big Data section and pin the project.</a:t>
            </a:r>
          </a:p>
          <a:p>
            <a:pPr marL="342900" indent="-342900">
              <a:lnSpc>
                <a:spcPct val="100000"/>
              </a:lnSpc>
              <a:spcBef>
                <a:spcPts val="1333"/>
              </a:spcBef>
              <a:spcAft>
                <a:spcPts val="0"/>
              </a:spcAft>
              <a:buClr>
                <a:srgbClr val="4C8BF5"/>
              </a:buClr>
              <a:buSzPct val="100000"/>
              <a:buFont typeface="Arial" panose="020B0604020202020204" pitchFamily="34" charset="0"/>
              <a:buChar char="•"/>
            </a:pPr>
            <a:r>
              <a:rPr lang="en-US" sz="1300" b="1" dirty="0"/>
              <a:t>You can also use public datasets by “Exploring public datasets” and then choosing a dataset hosted by Google.</a:t>
            </a:r>
          </a:p>
          <a:p>
            <a:pPr marL="342900" indent="-342900">
              <a:lnSpc>
                <a:spcPct val="100000"/>
              </a:lnSpc>
              <a:spcBef>
                <a:spcPts val="1333"/>
              </a:spcBef>
              <a:spcAft>
                <a:spcPts val="0"/>
              </a:spcAft>
              <a:buClr>
                <a:srgbClr val="4C8BF5"/>
              </a:buClr>
              <a:buSzPct val="100000"/>
              <a:buFont typeface="Arial" panose="020B0604020202020204" pitchFamily="34" charset="0"/>
              <a:buChar char="•"/>
            </a:pPr>
            <a:r>
              <a:rPr lang="en-US" sz="1300" b="1" dirty="0"/>
              <a:t>You can also pin the public project folder called “bigquery-public-data”.</a:t>
            </a:r>
          </a:p>
          <a:p>
            <a:pPr marL="342900" indent="-342900">
              <a:lnSpc>
                <a:spcPct val="100000"/>
              </a:lnSpc>
              <a:spcBef>
                <a:spcPts val="1333"/>
              </a:spcBef>
              <a:spcAft>
                <a:spcPts val="0"/>
              </a:spcAft>
              <a:buClr>
                <a:srgbClr val="4C8BF5"/>
              </a:buClr>
              <a:buSzPct val="100000"/>
              <a:buFont typeface="Arial" panose="020B0604020202020204" pitchFamily="34" charset="0"/>
              <a:buChar char="•"/>
            </a:pPr>
            <a:r>
              <a:rPr lang="en-US" sz="1300" b="1" dirty="0"/>
              <a:t>This folder contains ALL public datasets.</a:t>
            </a:r>
          </a:p>
          <a:p>
            <a:pPr marL="285750" indent="-285750">
              <a:lnSpc>
                <a:spcPct val="100000"/>
              </a:lnSpc>
              <a:spcBef>
                <a:spcPts val="1333"/>
              </a:spcBef>
              <a:spcAft>
                <a:spcPts val="0"/>
              </a:spcAft>
              <a:buClr>
                <a:srgbClr val="4C8BF5"/>
              </a:buClr>
              <a:buSzPct val="100000"/>
              <a:buFont typeface="Arial" panose="020B0604020202020204" pitchFamily="34" charset="0"/>
              <a:buChar char="•"/>
            </a:pPr>
            <a:endParaRPr lang="en-US" sz="1333" dirty="0"/>
          </a:p>
        </p:txBody>
      </p:sp>
      <p:sp>
        <p:nvSpPr>
          <p:cNvPr id="108" name="object 6">
            <a:extLst>
              <a:ext uri="{FF2B5EF4-FFF2-40B4-BE49-F238E27FC236}">
                <a16:creationId xmlns:a16="http://schemas.microsoft.com/office/drawing/2014/main" id="{C6DE37A0-8D63-4E73-98ED-581744664BD1}"/>
              </a:ext>
            </a:extLst>
          </p:cNvPr>
          <p:cNvSpPr txBox="1">
            <a:spLocks/>
          </p:cNvSpPr>
          <p:nvPr/>
        </p:nvSpPr>
        <p:spPr>
          <a:xfrm>
            <a:off x="85071" y="443805"/>
            <a:ext cx="7470249" cy="371041"/>
          </a:xfrm>
          <a:prstGeom prst="rect">
            <a:avLst/>
          </a:prstGeom>
        </p:spPr>
        <p:txBody>
          <a:bodyPr vert="horz" wrap="square" lIns="0" tIns="1693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40447" marR="230288">
              <a:lnSpc>
                <a:spcPts val="2707"/>
              </a:lnSpc>
              <a:spcBef>
                <a:spcPts val="233"/>
              </a:spcBef>
            </a:pPr>
            <a:r>
              <a:rPr lang="en-US" sz="3200" spc="-7" dirty="0">
                <a:solidFill>
                  <a:srgbClr val="414141"/>
                </a:solidFill>
                <a:latin typeface="Trebuchet MS" panose="020B0603020202020204" pitchFamily="34" charset="0"/>
                <a:ea typeface="+mn-ea"/>
                <a:cs typeface="Arial"/>
              </a:rPr>
              <a:t>Creating a Project (2/2)</a:t>
            </a:r>
          </a:p>
        </p:txBody>
      </p:sp>
      <p:pic>
        <p:nvPicPr>
          <p:cNvPr id="111" name="Shape 806">
            <a:extLst>
              <a:ext uri="{FF2B5EF4-FFF2-40B4-BE49-F238E27FC236}">
                <a16:creationId xmlns:a16="http://schemas.microsoft.com/office/drawing/2014/main" id="{8DDC5B7B-D3FA-48C6-BBF9-D9B2F98E2682}"/>
              </a:ext>
            </a:extLst>
          </p:cNvPr>
          <p:cNvPicPr preferRelativeResize="0"/>
          <p:nvPr/>
        </p:nvPicPr>
        <p:blipFill rotWithShape="1">
          <a:blip r:embed="rId3">
            <a:alphaModFix/>
          </a:blip>
          <a:srcRect/>
          <a:stretch/>
        </p:blipFill>
        <p:spPr>
          <a:xfrm>
            <a:off x="10414610" y="114300"/>
            <a:ext cx="1653567" cy="189873"/>
          </a:xfrm>
          <a:prstGeom prst="rect">
            <a:avLst/>
          </a:prstGeom>
          <a:noFill/>
          <a:ln>
            <a:noFill/>
          </a:ln>
        </p:spPr>
      </p:pic>
      <p:pic>
        <p:nvPicPr>
          <p:cNvPr id="4098" name="Picture 2">
            <a:extLst>
              <a:ext uri="{FF2B5EF4-FFF2-40B4-BE49-F238E27FC236}">
                <a16:creationId xmlns:a16="http://schemas.microsoft.com/office/drawing/2014/main" id="{4BA1951A-8BC7-46B5-BBB4-AA9BCD4026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7088" y="1134051"/>
            <a:ext cx="2133670" cy="4992508"/>
          </a:xfrm>
          <a:prstGeom prst="rect">
            <a:avLst/>
          </a:prstGeom>
          <a:noFill/>
          <a:ln>
            <a:solidFill>
              <a:srgbClr val="4C8BF5"/>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D106CCB-EA5C-42A9-9DD3-869B2833F6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5212" y="620319"/>
            <a:ext cx="2143125" cy="3390900"/>
          </a:xfrm>
          <a:prstGeom prst="rect">
            <a:avLst/>
          </a:prstGeom>
          <a:noFill/>
          <a:ln>
            <a:solidFill>
              <a:srgbClr val="4C8BF5"/>
            </a:solidFill>
          </a:ln>
          <a:extLst>
            <a:ext uri="{909E8E84-426E-40DD-AFC4-6F175D3DCCD1}">
              <a14:hiddenFill xmlns:a14="http://schemas.microsoft.com/office/drawing/2010/main">
                <a:solidFill>
                  <a:srgbClr val="FFFFFF"/>
                </a:solidFill>
              </a14:hiddenFill>
            </a:ext>
          </a:extLst>
        </p:spPr>
      </p:pic>
      <p:grpSp>
        <p:nvGrpSpPr>
          <p:cNvPr id="9" name="Google Shape;69;p2">
            <a:extLst>
              <a:ext uri="{FF2B5EF4-FFF2-40B4-BE49-F238E27FC236}">
                <a16:creationId xmlns:a16="http://schemas.microsoft.com/office/drawing/2014/main" id="{04D1EBDE-F492-4942-B1F0-BB84773D7904}"/>
              </a:ext>
            </a:extLst>
          </p:cNvPr>
          <p:cNvGrpSpPr/>
          <p:nvPr/>
        </p:nvGrpSpPr>
        <p:grpSpPr>
          <a:xfrm rot="20700000">
            <a:off x="7701704" y="1992184"/>
            <a:ext cx="536747" cy="631558"/>
            <a:chOff x="4363537" y="1269906"/>
            <a:chExt cx="414655" cy="403226"/>
          </a:xfrm>
        </p:grpSpPr>
        <p:sp>
          <p:nvSpPr>
            <p:cNvPr id="10" name="Google Shape;70;p2">
              <a:extLst>
                <a:ext uri="{FF2B5EF4-FFF2-40B4-BE49-F238E27FC236}">
                  <a16:creationId xmlns:a16="http://schemas.microsoft.com/office/drawing/2014/main" id="{2A99EF1A-82D9-4E2E-A14D-983650AE5FCF}"/>
                </a:ext>
              </a:extLst>
            </p:cNvPr>
            <p:cNvSpPr/>
            <p:nvPr/>
          </p:nvSpPr>
          <p:spPr>
            <a:xfrm>
              <a:off x="4374967" y="1269906"/>
              <a:ext cx="403225" cy="403226"/>
            </a:xfrm>
            <a:prstGeom prst="ellipse">
              <a:avLst/>
            </a:prstGeom>
            <a:solidFill>
              <a:srgbClr val="FFFFFF"/>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None/>
              </a:pPr>
              <a:endParaRPr sz="675" b="0" i="0" u="none" strike="noStrike" cap="none" dirty="0">
                <a:solidFill>
                  <a:srgbClr val="000000"/>
                </a:solidFill>
                <a:latin typeface="Arial"/>
                <a:ea typeface="Arial"/>
                <a:cs typeface="Arial"/>
                <a:sym typeface="Arial"/>
              </a:endParaRPr>
            </a:p>
          </p:txBody>
        </p:sp>
        <p:sp>
          <p:nvSpPr>
            <p:cNvPr id="11" name="Google Shape;71;p2">
              <a:extLst>
                <a:ext uri="{FF2B5EF4-FFF2-40B4-BE49-F238E27FC236}">
                  <a16:creationId xmlns:a16="http://schemas.microsoft.com/office/drawing/2014/main" id="{C895A69E-A843-4D14-BD34-457619BF979C}"/>
                </a:ext>
              </a:extLst>
            </p:cNvPr>
            <p:cNvSpPr/>
            <p:nvPr/>
          </p:nvSpPr>
          <p:spPr>
            <a:xfrm>
              <a:off x="4363537" y="1365044"/>
              <a:ext cx="399433" cy="219898"/>
            </a:xfrm>
            <a:prstGeom prst="ellipse">
              <a:avLst/>
            </a:prstGeom>
            <a:solidFill>
              <a:srgbClr val="A5A5A5"/>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endParaRPr sz="675" b="0" i="0" u="none" strike="noStrike" cap="none" dirty="0">
                <a:solidFill>
                  <a:srgbClr val="000000"/>
                </a:solidFill>
                <a:latin typeface="Arial"/>
                <a:ea typeface="Arial"/>
                <a:cs typeface="Arial"/>
                <a:sym typeface="Arial"/>
              </a:endParaRPr>
            </a:p>
          </p:txBody>
        </p:sp>
        <p:sp>
          <p:nvSpPr>
            <p:cNvPr id="12" name="Google Shape;72;p2">
              <a:extLst>
                <a:ext uri="{FF2B5EF4-FFF2-40B4-BE49-F238E27FC236}">
                  <a16:creationId xmlns:a16="http://schemas.microsoft.com/office/drawing/2014/main" id="{E87F3BA1-75E0-47A3-8BE3-2E71432AAEAB}"/>
                </a:ext>
              </a:extLst>
            </p:cNvPr>
            <p:cNvSpPr/>
            <p:nvPr/>
          </p:nvSpPr>
          <p:spPr>
            <a:xfrm>
              <a:off x="4478360" y="1402833"/>
              <a:ext cx="90854" cy="144317"/>
            </a:xfrm>
            <a:prstGeom prst="chevron">
              <a:avLst>
                <a:gd name="adj" fmla="val 50000"/>
              </a:avLst>
            </a:prstGeom>
            <a:solidFill>
              <a:srgbClr val="FFFFFF"/>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None/>
              </a:pPr>
              <a:endParaRPr sz="675" b="0" i="0" u="none" strike="noStrike" cap="none" dirty="0">
                <a:solidFill>
                  <a:srgbClr val="000000"/>
                </a:solidFill>
                <a:latin typeface="Arial"/>
                <a:ea typeface="Arial"/>
                <a:cs typeface="Arial"/>
                <a:sym typeface="Arial"/>
              </a:endParaRPr>
            </a:p>
          </p:txBody>
        </p:sp>
        <p:sp>
          <p:nvSpPr>
            <p:cNvPr id="13" name="Google Shape;73;p2">
              <a:extLst>
                <a:ext uri="{FF2B5EF4-FFF2-40B4-BE49-F238E27FC236}">
                  <a16:creationId xmlns:a16="http://schemas.microsoft.com/office/drawing/2014/main" id="{9C0E7214-0EFF-4854-8EEE-3867F339EC5F}"/>
                </a:ext>
              </a:extLst>
            </p:cNvPr>
            <p:cNvSpPr/>
            <p:nvPr/>
          </p:nvSpPr>
          <p:spPr>
            <a:xfrm>
              <a:off x="4555596" y="1402832"/>
              <a:ext cx="90854" cy="144317"/>
            </a:xfrm>
            <a:prstGeom prst="chevron">
              <a:avLst>
                <a:gd name="adj" fmla="val 50000"/>
              </a:avLst>
            </a:prstGeom>
            <a:solidFill>
              <a:srgbClr val="FFFFFF"/>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None/>
              </a:pPr>
              <a:endParaRPr sz="675" b="0" i="0" u="none" strike="noStrike" cap="none" dirty="0">
                <a:solidFill>
                  <a:srgbClr val="000000"/>
                </a:solidFill>
                <a:latin typeface="Arial"/>
                <a:ea typeface="Arial"/>
                <a:cs typeface="Arial"/>
                <a:sym typeface="Arial"/>
              </a:endParaRPr>
            </a:p>
          </p:txBody>
        </p:sp>
      </p:grpSp>
      <p:pic>
        <p:nvPicPr>
          <p:cNvPr id="4102" name="Picture 6">
            <a:extLst>
              <a:ext uri="{FF2B5EF4-FFF2-40B4-BE49-F238E27FC236}">
                <a16:creationId xmlns:a16="http://schemas.microsoft.com/office/drawing/2014/main" id="{65F1EF98-D02E-4BBB-8DAF-14F437CAB4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8451" y="4570902"/>
            <a:ext cx="3209925" cy="1971675"/>
          </a:xfrm>
          <a:prstGeom prst="rect">
            <a:avLst/>
          </a:prstGeom>
          <a:noFill/>
          <a:ln>
            <a:solidFill>
              <a:srgbClr val="4C8BF5"/>
            </a:solidFill>
          </a:ln>
          <a:extLst>
            <a:ext uri="{909E8E84-426E-40DD-AFC4-6F175D3DCCD1}">
              <a14:hiddenFill xmlns:a14="http://schemas.microsoft.com/office/drawing/2010/main">
                <a:solidFill>
                  <a:srgbClr val="FFFFFF"/>
                </a:solidFill>
              </a14:hiddenFill>
            </a:ext>
          </a:extLst>
        </p:spPr>
      </p:pic>
      <p:grpSp>
        <p:nvGrpSpPr>
          <p:cNvPr id="15" name="Google Shape;69;p2">
            <a:extLst>
              <a:ext uri="{FF2B5EF4-FFF2-40B4-BE49-F238E27FC236}">
                <a16:creationId xmlns:a16="http://schemas.microsoft.com/office/drawing/2014/main" id="{6CD72B80-A6D6-4167-B93C-D875E148C7D8}"/>
              </a:ext>
            </a:extLst>
          </p:cNvPr>
          <p:cNvGrpSpPr/>
          <p:nvPr/>
        </p:nvGrpSpPr>
        <p:grpSpPr>
          <a:xfrm rot="900000">
            <a:off x="7689759" y="3903688"/>
            <a:ext cx="457972" cy="631558"/>
            <a:chOff x="4363537" y="1269906"/>
            <a:chExt cx="414655" cy="403226"/>
          </a:xfrm>
        </p:grpSpPr>
        <p:sp>
          <p:nvSpPr>
            <p:cNvPr id="16" name="Google Shape;70;p2">
              <a:extLst>
                <a:ext uri="{FF2B5EF4-FFF2-40B4-BE49-F238E27FC236}">
                  <a16:creationId xmlns:a16="http://schemas.microsoft.com/office/drawing/2014/main" id="{0906FC24-0796-42FC-850C-BD5B9D96E11C}"/>
                </a:ext>
              </a:extLst>
            </p:cNvPr>
            <p:cNvSpPr/>
            <p:nvPr/>
          </p:nvSpPr>
          <p:spPr>
            <a:xfrm>
              <a:off x="4374967" y="1269906"/>
              <a:ext cx="403225" cy="403226"/>
            </a:xfrm>
            <a:prstGeom prst="ellipse">
              <a:avLst/>
            </a:prstGeom>
            <a:solidFill>
              <a:srgbClr val="FFFFFF"/>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None/>
              </a:pPr>
              <a:endParaRPr sz="675" b="0" i="0" u="none" strike="noStrike" cap="none" dirty="0">
                <a:solidFill>
                  <a:srgbClr val="000000"/>
                </a:solidFill>
                <a:latin typeface="Arial"/>
                <a:ea typeface="Arial"/>
                <a:cs typeface="Arial"/>
                <a:sym typeface="Arial"/>
              </a:endParaRPr>
            </a:p>
          </p:txBody>
        </p:sp>
        <p:sp>
          <p:nvSpPr>
            <p:cNvPr id="17" name="Google Shape;71;p2">
              <a:extLst>
                <a:ext uri="{FF2B5EF4-FFF2-40B4-BE49-F238E27FC236}">
                  <a16:creationId xmlns:a16="http://schemas.microsoft.com/office/drawing/2014/main" id="{9CB27EE6-8A92-4AB7-8DAD-DA418D3744E9}"/>
                </a:ext>
              </a:extLst>
            </p:cNvPr>
            <p:cNvSpPr/>
            <p:nvPr/>
          </p:nvSpPr>
          <p:spPr>
            <a:xfrm>
              <a:off x="4363537" y="1365044"/>
              <a:ext cx="399433" cy="219898"/>
            </a:xfrm>
            <a:prstGeom prst="ellipse">
              <a:avLst/>
            </a:prstGeom>
            <a:solidFill>
              <a:srgbClr val="A5A5A5"/>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endParaRPr sz="675" b="0" i="0" u="none" strike="noStrike" cap="none" dirty="0">
                <a:solidFill>
                  <a:srgbClr val="000000"/>
                </a:solidFill>
                <a:latin typeface="Arial"/>
                <a:ea typeface="Arial"/>
                <a:cs typeface="Arial"/>
                <a:sym typeface="Arial"/>
              </a:endParaRPr>
            </a:p>
          </p:txBody>
        </p:sp>
        <p:sp>
          <p:nvSpPr>
            <p:cNvPr id="18" name="Google Shape;72;p2">
              <a:extLst>
                <a:ext uri="{FF2B5EF4-FFF2-40B4-BE49-F238E27FC236}">
                  <a16:creationId xmlns:a16="http://schemas.microsoft.com/office/drawing/2014/main" id="{D3AC0EA1-97AE-43B2-9F56-4E079C366A7D}"/>
                </a:ext>
              </a:extLst>
            </p:cNvPr>
            <p:cNvSpPr/>
            <p:nvPr/>
          </p:nvSpPr>
          <p:spPr>
            <a:xfrm>
              <a:off x="4478360" y="1402833"/>
              <a:ext cx="90854" cy="144317"/>
            </a:xfrm>
            <a:prstGeom prst="chevron">
              <a:avLst>
                <a:gd name="adj" fmla="val 50000"/>
              </a:avLst>
            </a:prstGeom>
            <a:solidFill>
              <a:srgbClr val="FFFFFF"/>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None/>
              </a:pPr>
              <a:endParaRPr sz="675" b="0" i="0" u="none" strike="noStrike" cap="none" dirty="0">
                <a:solidFill>
                  <a:srgbClr val="000000"/>
                </a:solidFill>
                <a:latin typeface="Arial"/>
                <a:ea typeface="Arial"/>
                <a:cs typeface="Arial"/>
                <a:sym typeface="Arial"/>
              </a:endParaRPr>
            </a:p>
          </p:txBody>
        </p:sp>
        <p:sp>
          <p:nvSpPr>
            <p:cNvPr id="19" name="Google Shape;73;p2">
              <a:extLst>
                <a:ext uri="{FF2B5EF4-FFF2-40B4-BE49-F238E27FC236}">
                  <a16:creationId xmlns:a16="http://schemas.microsoft.com/office/drawing/2014/main" id="{A20B716E-CD67-458F-8E60-43A422B420EB}"/>
                </a:ext>
              </a:extLst>
            </p:cNvPr>
            <p:cNvSpPr/>
            <p:nvPr/>
          </p:nvSpPr>
          <p:spPr>
            <a:xfrm>
              <a:off x="4555596" y="1402832"/>
              <a:ext cx="90854" cy="144317"/>
            </a:xfrm>
            <a:prstGeom prst="chevron">
              <a:avLst>
                <a:gd name="adj" fmla="val 50000"/>
              </a:avLst>
            </a:prstGeom>
            <a:solidFill>
              <a:srgbClr val="FFFFFF"/>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None/>
              </a:pPr>
              <a:endParaRPr sz="675"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7839922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0A5447CEBB59A438BCD189421CCF5E5" ma:contentTypeVersion="12" ma:contentTypeDescription="Create a new document." ma:contentTypeScope="" ma:versionID="b4b2c610fd79d276cb9f6a4e77c1660e">
  <xsd:schema xmlns:xsd="http://www.w3.org/2001/XMLSchema" xmlns:xs="http://www.w3.org/2001/XMLSchema" xmlns:p="http://schemas.microsoft.com/office/2006/metadata/properties" xmlns:ns3="3bcbfaae-17e1-44de-9e51-fa9f755219c8" xmlns:ns4="99c43a84-5cf4-4b68-b0e9-9875307c9459" targetNamespace="http://schemas.microsoft.com/office/2006/metadata/properties" ma:root="true" ma:fieldsID="7928ba2de5cbc7fc6b4e23b2e1a21693" ns3:_="" ns4:_="">
    <xsd:import namespace="3bcbfaae-17e1-44de-9e51-fa9f755219c8"/>
    <xsd:import namespace="99c43a84-5cf4-4b68-b0e9-9875307c945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cbfaae-17e1-44de-9e51-fa9f755219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9c43a84-5cf4-4b68-b0e9-9875307c945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277AD8-307D-4AD0-8F40-51603FFFC9E7}">
  <ds:schemaRefs>
    <ds:schemaRef ds:uri="http://schemas.microsoft.com/sharepoint/v3/contenttype/forms"/>
  </ds:schemaRefs>
</ds:datastoreItem>
</file>

<file path=customXml/itemProps2.xml><?xml version="1.0" encoding="utf-8"?>
<ds:datastoreItem xmlns:ds="http://schemas.openxmlformats.org/officeDocument/2006/customXml" ds:itemID="{23359D00-F3A0-4674-8B78-344E6181A5D9}">
  <ds:schemaRefs>
    <ds:schemaRef ds:uri="http://purl.org/dc/terms/"/>
    <ds:schemaRef ds:uri="http://schemas.microsoft.com/office/2006/metadata/properties"/>
    <ds:schemaRef ds:uri="http://purl.org/dc/elements/1.1/"/>
    <ds:schemaRef ds:uri="http://schemas.microsoft.com/office/infopath/2007/PartnerControls"/>
    <ds:schemaRef ds:uri="3bcbfaae-17e1-44de-9e51-fa9f755219c8"/>
    <ds:schemaRef ds:uri="99c43a84-5cf4-4b68-b0e9-9875307c9459"/>
    <ds:schemaRef ds:uri="http://www.w3.org/XML/1998/namespace"/>
    <ds:schemaRef ds:uri="http://purl.org/dc/dcmitype/"/>
    <ds:schemaRef ds:uri="http://schemas.microsoft.com/office/2006/documentManagement/types"/>
    <ds:schemaRef ds:uri="http://schemas.openxmlformats.org/package/2006/metadata/core-properties"/>
  </ds:schemaRefs>
</ds:datastoreItem>
</file>

<file path=customXml/itemProps3.xml><?xml version="1.0" encoding="utf-8"?>
<ds:datastoreItem xmlns:ds="http://schemas.openxmlformats.org/officeDocument/2006/customXml" ds:itemID="{D81636AB-1128-4C77-A774-21C1EE8B58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cbfaae-17e1-44de-9e51-fa9f755219c8"/>
    <ds:schemaRef ds:uri="99c43a84-5cf4-4b68-b0e9-9875307c94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1421</Words>
  <Application>Microsoft Office PowerPoint</Application>
  <PresentationFormat>Widescreen</PresentationFormat>
  <Paragraphs>244</Paragraphs>
  <Slides>26</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Arial,Sans-Serif</vt:lpstr>
      <vt:lpstr>Calibri</vt:lpstr>
      <vt:lpstr>Calibri Light</vt:lpstr>
      <vt:lpstr>Courier New</vt:lpstr>
      <vt:lpstr>Lucida Sans</vt:lpstr>
      <vt:lpstr>Open Sans</vt:lpstr>
      <vt:lpstr>Trebuchet MS</vt:lpstr>
      <vt:lpstr>Office Theme</vt:lpstr>
      <vt:lpstr>PowerPoint Presentation</vt:lpstr>
      <vt:lpstr>Today’s Agenda</vt:lpstr>
      <vt:lpstr>PowerPoint Presentation</vt:lpstr>
      <vt:lpstr>What is Google BigQuery?</vt:lpstr>
      <vt:lpstr>Why should we use BigQuery?</vt:lpstr>
      <vt:lpstr>PowerPoint Presentation</vt:lpstr>
      <vt:lpstr>Setting Up BigQuery</vt:lpstr>
      <vt:lpstr>PowerPoint Presentation</vt:lpstr>
      <vt:lpstr>PowerPoint Presentation</vt:lpstr>
      <vt:lpstr>PowerPoint Presentation</vt:lpstr>
      <vt:lpstr>PowerPoint Presentation</vt:lpstr>
      <vt:lpstr>Dataset Introduction – Political Advertising on Google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&amp; Final Thoughts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Harshit Arora</dc:creator>
  <cp:lastModifiedBy>Steinberg, Halle</cp:lastModifiedBy>
  <cp:revision>11</cp:revision>
  <dcterms:created xsi:type="dcterms:W3CDTF">2020-02-15T16:34:27Z</dcterms:created>
  <dcterms:modified xsi:type="dcterms:W3CDTF">2020-02-17T01:29:07Z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0x01010010A5447CEBB59A438BCD189421CCF5E5</vt:lpwstr>
  </property>
</Properties>
</file>